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7"/>
  </p:notesMasterIdLst>
  <p:sldIdLst>
    <p:sldId id="758" r:id="rId2"/>
    <p:sldId id="760" r:id="rId3"/>
    <p:sldId id="809" r:id="rId4"/>
    <p:sldId id="759" r:id="rId5"/>
    <p:sldId id="786" r:id="rId6"/>
    <p:sldId id="787" r:id="rId7"/>
    <p:sldId id="788" r:id="rId8"/>
    <p:sldId id="789" r:id="rId9"/>
    <p:sldId id="790" r:id="rId10"/>
    <p:sldId id="791" r:id="rId11"/>
    <p:sldId id="792" r:id="rId12"/>
    <p:sldId id="793" r:id="rId13"/>
    <p:sldId id="794" r:id="rId14"/>
    <p:sldId id="845" r:id="rId15"/>
    <p:sldId id="846" r:id="rId16"/>
    <p:sldId id="795" r:id="rId17"/>
    <p:sldId id="796" r:id="rId18"/>
    <p:sldId id="798" r:id="rId19"/>
    <p:sldId id="799" r:id="rId20"/>
    <p:sldId id="800" r:id="rId21"/>
    <p:sldId id="801" r:id="rId22"/>
    <p:sldId id="802" r:id="rId23"/>
    <p:sldId id="847" r:id="rId24"/>
    <p:sldId id="848" r:id="rId25"/>
    <p:sldId id="803" r:id="rId26"/>
    <p:sldId id="804" r:id="rId27"/>
    <p:sldId id="805" r:id="rId28"/>
    <p:sldId id="806" r:id="rId29"/>
    <p:sldId id="807" r:id="rId30"/>
    <p:sldId id="808" r:id="rId31"/>
    <p:sldId id="810" r:id="rId32"/>
    <p:sldId id="811" r:id="rId33"/>
    <p:sldId id="812" r:id="rId34"/>
    <p:sldId id="813" r:id="rId35"/>
    <p:sldId id="814" r:id="rId36"/>
    <p:sldId id="815" r:id="rId37"/>
    <p:sldId id="816" r:id="rId38"/>
    <p:sldId id="817" r:id="rId39"/>
    <p:sldId id="818" r:id="rId40"/>
    <p:sldId id="820" r:id="rId41"/>
    <p:sldId id="821" r:id="rId42"/>
    <p:sldId id="822" r:id="rId43"/>
    <p:sldId id="823" r:id="rId44"/>
    <p:sldId id="825" r:id="rId45"/>
    <p:sldId id="826" r:id="rId4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3" autoAdjust="0"/>
    <p:restoredTop sz="71147" autoAdjust="0"/>
  </p:normalViewPr>
  <p:slideViewPr>
    <p:cSldViewPr snapToGrid="0" showGuides="1">
      <p:cViewPr varScale="1">
        <p:scale>
          <a:sx n="69" d="100"/>
          <a:sy n="69" d="100"/>
        </p:scale>
        <p:origin x="1300" y="40"/>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3/22/2026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0751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0366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7796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87635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287635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87635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8217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921905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99462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5970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439421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605736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71059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1059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125942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677257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925229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145684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754885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8944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443297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753704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958143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122967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453081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23213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145036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383161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012139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804884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3285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008703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913496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7941555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Routers</a:t>
            </a:r>
          </a:p>
          <a:p>
            <a:pPr>
              <a:lnSpc>
                <a:spcPct val="80000"/>
              </a:lnSpc>
              <a:buFontTx/>
              <a:buNone/>
            </a:pPr>
            <a:r>
              <a:rPr lang="en-US" dirty="0">
                <a:latin typeface="Arial" charset="0"/>
              </a:rPr>
              <a:t>6.3.2 – Router Boot-up</a:t>
            </a:r>
          </a:p>
          <a:p>
            <a:pPr>
              <a:lnSpc>
                <a:spcPct val="80000"/>
              </a:lnSpc>
              <a:buFontTx/>
              <a:buNone/>
            </a:pPr>
            <a:r>
              <a:rPr lang="en-US" dirty="0">
                <a:latin typeface="Arial" charset="0"/>
              </a:rPr>
              <a:t>6.3.2.1</a:t>
            </a:r>
            <a:r>
              <a:rPr lang="en-US" baseline="0" dirty="0">
                <a:latin typeface="Arial" charset="0"/>
              </a:rPr>
              <a:t> – </a:t>
            </a:r>
            <a:r>
              <a:rPr lang="en-US" baseline="0" dirty="0" err="1">
                <a:latin typeface="Arial" charset="0"/>
              </a:rPr>
              <a:t>Bootset</a:t>
            </a:r>
            <a:r>
              <a:rPr lang="en-US" baseline="0" dirty="0">
                <a:latin typeface="Arial" charset="0"/>
              </a:rPr>
              <a:t> Files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1890952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53269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9244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71989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0135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5471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27776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Lecture  06: Network Layer</a:t>
            </a:r>
          </a:p>
        </p:txBody>
      </p:sp>
      <p:sp>
        <p:nvSpPr>
          <p:cNvPr id="7" name="Subtitle 6"/>
          <p:cNvSpPr>
            <a:spLocks noGrp="1"/>
          </p:cNvSpPr>
          <p:nvPr>
            <p:ph type="subTitle" idx="1"/>
          </p:nvPr>
        </p:nvSpPr>
        <p:spPr>
          <a:xfrm>
            <a:off x="469497" y="3809526"/>
            <a:ext cx="2368954" cy="902174"/>
          </a:xfrm>
        </p:spPr>
        <p:txBody>
          <a:bodyPr/>
          <a:lstStyle/>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Characteristics of the IP Protocol</a:t>
            </a:r>
            <a:br>
              <a:rPr lang="en-US" altLang="en-US" dirty="0"/>
            </a:br>
            <a:r>
              <a:rPr lang="en-US" altLang="en-US" dirty="0"/>
              <a:t>IP – Best Effort Delivery</a:t>
            </a:r>
            <a:endParaRPr lang="en-CA" altLang="en-US" dirty="0"/>
          </a:p>
        </p:txBody>
      </p:sp>
      <p:sp>
        <p:nvSpPr>
          <p:cNvPr id="13315" name="Content Placeholder 2"/>
          <p:cNvSpPr>
            <a:spLocks noGrp="1"/>
          </p:cNvSpPr>
          <p:nvPr>
            <p:ph idx="1"/>
          </p:nvPr>
        </p:nvSpPr>
        <p:spPr>
          <a:xfrm>
            <a:off x="124027" y="942974"/>
            <a:ext cx="3562148" cy="3743325"/>
          </a:xfrm>
        </p:spPr>
        <p:txBody>
          <a:bodyPr/>
          <a:lstStyle/>
          <a:p>
            <a:r>
              <a:rPr lang="en-CA" altLang="en-US" sz="1600" dirty="0"/>
              <a:t>IP is a Best Effort Delivery protocol:</a:t>
            </a:r>
          </a:p>
          <a:p>
            <a:pPr lvl="1"/>
            <a:r>
              <a:rPr lang="en-CA" altLang="en-US" sz="1500" dirty="0"/>
              <a:t>IP is considered “unreliable” because it does not guarantee that all packets that are sent will be received.</a:t>
            </a:r>
          </a:p>
          <a:p>
            <a:pPr lvl="1"/>
            <a:r>
              <a:rPr lang="en-CA" altLang="en-US" sz="1500" dirty="0"/>
              <a:t>Unreliable means that IP does not have the capability to manage and recover from undelivered, corrupt, or out of sequence packets.</a:t>
            </a:r>
          </a:p>
          <a:p>
            <a:pPr lvl="1"/>
            <a:r>
              <a:rPr lang="en-CA" altLang="en-US" sz="1500" dirty="0"/>
              <a:t>If packets are missing or not in the correct order at the destination, upper layer protocols/services must resolve these issues.</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3796971" y="705936"/>
            <a:ext cx="5082085" cy="4291703"/>
          </a:xfrm>
          <a:prstGeom prst="rect">
            <a:avLst/>
          </a:prstGeom>
        </p:spPr>
      </p:pic>
    </p:spTree>
    <p:extLst>
      <p:ext uri="{BB962C8B-B14F-4D97-AF65-F5344CB8AC3E}">
        <p14:creationId xmlns:p14="http://schemas.microsoft.com/office/powerpoint/2010/main" val="316727849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Characteristics of the IP Protocol</a:t>
            </a:r>
            <a:br>
              <a:rPr lang="en-US" altLang="en-US" dirty="0"/>
            </a:br>
            <a:r>
              <a:rPr lang="en-US" altLang="en-US" dirty="0"/>
              <a:t>IP – Media Independent</a:t>
            </a:r>
            <a:endParaRPr lang="en-CA" altLang="en-US" dirty="0"/>
          </a:p>
        </p:txBody>
      </p:sp>
      <p:sp>
        <p:nvSpPr>
          <p:cNvPr id="13315" name="Content Placeholder 2"/>
          <p:cNvSpPr>
            <a:spLocks noGrp="1"/>
          </p:cNvSpPr>
          <p:nvPr>
            <p:ph idx="1"/>
          </p:nvPr>
        </p:nvSpPr>
        <p:spPr>
          <a:xfrm>
            <a:off x="124026" y="942974"/>
            <a:ext cx="3847899" cy="3743325"/>
          </a:xfrm>
        </p:spPr>
        <p:txBody>
          <a:bodyPr/>
          <a:lstStyle/>
          <a:p>
            <a:pPr lvl="1"/>
            <a:r>
              <a:rPr lang="en-CA" altLang="en-US" sz="1500" dirty="0"/>
              <a:t>IP operates independently from the media that carries the data at lower layers of the protocol stack – it does not care if the media is copper cables, fiber optics or wireless.</a:t>
            </a:r>
          </a:p>
          <a:p>
            <a:pPr lvl="1"/>
            <a:r>
              <a:rPr lang="en-CA" altLang="en-US" sz="1500" dirty="0"/>
              <a:t>The OSI data link layer is responsible for taking the IP packet and preparing it for transmission over the communications medium.</a:t>
            </a:r>
          </a:p>
          <a:p>
            <a:pPr lvl="1"/>
            <a:r>
              <a:rPr lang="en-CA" altLang="en-US" sz="1500" dirty="0"/>
              <a:t>The network layer does have a maximum size of the PDU that can be transported – referred to as MTU </a:t>
            </a:r>
            <a:r>
              <a:rPr lang="en-CA" altLang="en-US" sz="1500" u="sng" dirty="0"/>
              <a:t>(maximum transmission unit</a:t>
            </a:r>
            <a:r>
              <a:rPr lang="en-CA" altLang="en-US" sz="1500" dirty="0"/>
              <a:t>).</a:t>
            </a:r>
          </a:p>
          <a:p>
            <a:pPr lvl="1"/>
            <a:r>
              <a:rPr lang="en-CA" altLang="en-US" sz="1500" dirty="0"/>
              <a:t>The data link layer tells the network layer the MTU.</a:t>
            </a:r>
          </a:p>
          <a:p>
            <a:pPr lvl="1"/>
            <a:endParaRPr lang="en-CA" altLang="en-US" dirty="0"/>
          </a:p>
          <a:p>
            <a:pPr lvl="1"/>
            <a:endParaRPr lang="en-CA" altLang="en-US" dirty="0"/>
          </a:p>
          <a:p>
            <a:pPr marL="142875" lvl="1" indent="0">
              <a:buNone/>
            </a:pPr>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4081135" y="542652"/>
            <a:ext cx="4696480" cy="3905795"/>
          </a:xfrm>
          <a:prstGeom prst="rect">
            <a:avLst/>
          </a:prstGeom>
        </p:spPr>
      </p:pic>
    </p:spTree>
    <p:extLst>
      <p:ext uri="{BB962C8B-B14F-4D97-AF65-F5344CB8AC3E}">
        <p14:creationId xmlns:p14="http://schemas.microsoft.com/office/powerpoint/2010/main" val="215854310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IPv4 Packet</a:t>
            </a:r>
            <a:br>
              <a:rPr lang="en-US" altLang="en-US" dirty="0"/>
            </a:br>
            <a:r>
              <a:rPr lang="en-US" altLang="en-US" dirty="0"/>
              <a:t>IPv4 Packet Header</a:t>
            </a:r>
            <a:endParaRPr lang="en-CA" altLang="en-US" dirty="0"/>
          </a:p>
        </p:txBody>
      </p:sp>
      <p:sp>
        <p:nvSpPr>
          <p:cNvPr id="13315" name="Content Placeholder 2"/>
          <p:cNvSpPr>
            <a:spLocks noGrp="1"/>
          </p:cNvSpPr>
          <p:nvPr>
            <p:ph idx="1"/>
          </p:nvPr>
        </p:nvSpPr>
        <p:spPr>
          <a:xfrm>
            <a:off x="124027" y="1009649"/>
            <a:ext cx="4105073" cy="3743325"/>
          </a:xfrm>
        </p:spPr>
        <p:txBody>
          <a:bodyPr/>
          <a:lstStyle/>
          <a:p>
            <a:pPr lvl="1"/>
            <a:r>
              <a:rPr lang="en-CA" altLang="en-US" dirty="0"/>
              <a:t>An IPv4 packet header consists of the fields containing binary numbers. These numbers identify various settings of the IP packet which are examined by the Layer 3 process.</a:t>
            </a:r>
            <a:r>
              <a:rPr lang="en-CA" altLang="en-US" sz="1500" dirty="0"/>
              <a:t> </a:t>
            </a:r>
          </a:p>
          <a:p>
            <a:pPr lvl="1"/>
            <a:r>
              <a:rPr lang="en-CA" altLang="en-US" dirty="0"/>
              <a:t>Significant fields include:</a:t>
            </a:r>
          </a:p>
          <a:p>
            <a:pPr lvl="2"/>
            <a:r>
              <a:rPr lang="en-CA" altLang="en-US" dirty="0"/>
              <a:t>Version – Specifies that the packet is IP version 4</a:t>
            </a:r>
          </a:p>
          <a:p>
            <a:pPr lvl="2"/>
            <a:r>
              <a:rPr lang="en-CA" altLang="en-US" dirty="0"/>
              <a:t>Differentiated Services or </a:t>
            </a:r>
            <a:r>
              <a:rPr lang="en-CA" altLang="en-US" dirty="0" err="1"/>
              <a:t>DiffServ</a:t>
            </a:r>
            <a:r>
              <a:rPr lang="en-CA" altLang="en-US" dirty="0"/>
              <a:t> (DS) – Used to determine the priority of each packet on the network.</a:t>
            </a:r>
          </a:p>
          <a:p>
            <a:pPr lvl="2"/>
            <a:r>
              <a:rPr lang="en-CA" altLang="en-US" dirty="0"/>
              <a:t>Time-to-Live (TTL) – Limits the lifetime of a packet – decreased by one at each router along the way. </a:t>
            </a:r>
          </a:p>
          <a:p>
            <a:pPr lvl="2"/>
            <a:r>
              <a:rPr lang="en-CA" altLang="en-US" dirty="0"/>
              <a:t>Protocol – Used to identify the next level protocol.</a:t>
            </a:r>
          </a:p>
          <a:p>
            <a:pPr lvl="2"/>
            <a:r>
              <a:rPr lang="en-CA" altLang="en-US" dirty="0"/>
              <a:t>Source IPv4 Address – Source address of the packet.</a:t>
            </a:r>
          </a:p>
          <a:p>
            <a:pPr lvl="2"/>
            <a:r>
              <a:rPr lang="en-CA" altLang="en-US" dirty="0"/>
              <a:t>Destination IPv4 Address – Address of destination.</a:t>
            </a:r>
          </a:p>
          <a:p>
            <a:pPr lvl="2"/>
            <a:endParaRPr lang="en-CA" altLang="en-US" sz="1300" dirty="0"/>
          </a:p>
          <a:p>
            <a:pPr lvl="1"/>
            <a:endParaRPr lang="en-CA" altLang="en-US" sz="1300" dirty="0"/>
          </a:p>
          <a:p>
            <a:pPr lvl="1"/>
            <a:endParaRPr lang="en-CA" altLang="en-US" sz="1500"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4338323" y="798944"/>
            <a:ext cx="4505954" cy="3715268"/>
          </a:xfrm>
          <a:prstGeom prst="rect">
            <a:avLst/>
          </a:prstGeom>
        </p:spPr>
      </p:pic>
    </p:spTree>
    <p:extLst>
      <p:ext uri="{BB962C8B-B14F-4D97-AF65-F5344CB8AC3E}">
        <p14:creationId xmlns:p14="http://schemas.microsoft.com/office/powerpoint/2010/main" val="373525913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IPv4 Packet</a:t>
            </a:r>
            <a:br>
              <a:rPr lang="en-US" altLang="en-US" dirty="0"/>
            </a:br>
            <a:r>
              <a:rPr lang="en-US" altLang="en-US" dirty="0"/>
              <a:t>Video Demonstration – Sample IPv4 Headers in Wireshark</a:t>
            </a:r>
            <a:endParaRPr lang="en-CA" altLang="en-US" dirty="0"/>
          </a:p>
        </p:txBody>
      </p:sp>
      <p:sp>
        <p:nvSpPr>
          <p:cNvPr id="13315" name="Content Placeholder 2"/>
          <p:cNvSpPr>
            <a:spLocks noGrp="1"/>
          </p:cNvSpPr>
          <p:nvPr>
            <p:ph idx="1"/>
          </p:nvPr>
        </p:nvSpPr>
        <p:spPr>
          <a:xfrm>
            <a:off x="152405" y="1156900"/>
            <a:ext cx="2974559" cy="3086101"/>
          </a:xfrm>
        </p:spPr>
        <p:txBody>
          <a:bodyPr/>
          <a:lstStyle/>
          <a:p>
            <a:r>
              <a:rPr lang="en-CA" altLang="en-US" sz="1600" dirty="0"/>
              <a:t>Wireshark is a free and open source packet and network protocol analyzer that allows you to capture and browse network traffic.</a:t>
            </a:r>
          </a:p>
          <a:p>
            <a:pPr marL="142875" lvl="1" indent="0">
              <a:buNone/>
            </a:pPr>
            <a:endParaRPr lang="en-CA" altLang="en-US" sz="1300" dirty="0"/>
          </a:p>
          <a:p>
            <a:pPr marL="142875" lvl="1" indent="0">
              <a:buNone/>
            </a:pPr>
            <a:endParaRPr lang="en-CA" altLang="en-US" sz="1500"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3330716" y="1156900"/>
            <a:ext cx="5382144" cy="3017369"/>
          </a:xfrm>
          <a:prstGeom prst="rect">
            <a:avLst/>
          </a:prstGeom>
        </p:spPr>
      </p:pic>
    </p:spTree>
    <p:extLst>
      <p:ext uri="{BB962C8B-B14F-4D97-AF65-F5344CB8AC3E}">
        <p14:creationId xmlns:p14="http://schemas.microsoft.com/office/powerpoint/2010/main" val="3566181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IPv4 Packet</a:t>
            </a:r>
            <a:br>
              <a:rPr lang="en-US" altLang="en-US" dirty="0"/>
            </a:br>
            <a:r>
              <a:rPr lang="en-US" altLang="en-US" dirty="0"/>
              <a:t>Video Demonstration – Sample IPv4 Headers in Wireshark</a:t>
            </a:r>
            <a:endParaRPr lang="en-CA" alt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05" y="237799"/>
            <a:ext cx="7992590" cy="4667901"/>
          </a:xfrm>
          <a:prstGeom prst="rect">
            <a:avLst/>
          </a:prstGeom>
        </p:spPr>
      </p:pic>
    </p:spTree>
    <p:extLst>
      <p:ext uri="{BB962C8B-B14F-4D97-AF65-F5344CB8AC3E}">
        <p14:creationId xmlns:p14="http://schemas.microsoft.com/office/powerpoint/2010/main" val="220091406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IPv4 Packet</a:t>
            </a:r>
            <a:br>
              <a:rPr lang="en-US" altLang="en-US" dirty="0"/>
            </a:br>
            <a:r>
              <a:rPr lang="en-US" altLang="en-US" dirty="0"/>
              <a:t>Video Demonstration – Sample IPv4 Headers in Wireshark</a:t>
            </a:r>
            <a:endParaRPr lang="en-CA" alt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31" y="337825"/>
            <a:ext cx="7792537" cy="4467849"/>
          </a:xfrm>
          <a:prstGeom prst="rect">
            <a:avLst/>
          </a:prstGeom>
        </p:spPr>
      </p:pic>
    </p:spTree>
    <p:extLst>
      <p:ext uri="{BB962C8B-B14F-4D97-AF65-F5344CB8AC3E}">
        <p14:creationId xmlns:p14="http://schemas.microsoft.com/office/powerpoint/2010/main" val="172089816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IPv6 Packet</a:t>
            </a:r>
            <a:br>
              <a:rPr lang="en-US" altLang="en-US" dirty="0"/>
            </a:br>
            <a:r>
              <a:rPr lang="en-US" altLang="en-US" dirty="0"/>
              <a:t>Limitations of IPv4</a:t>
            </a:r>
            <a:endParaRPr lang="en-CA" altLang="en-US" dirty="0"/>
          </a:p>
        </p:txBody>
      </p:sp>
      <p:sp>
        <p:nvSpPr>
          <p:cNvPr id="13315" name="Content Placeholder 2"/>
          <p:cNvSpPr>
            <a:spLocks noGrp="1"/>
          </p:cNvSpPr>
          <p:nvPr>
            <p:ph idx="1"/>
          </p:nvPr>
        </p:nvSpPr>
        <p:spPr>
          <a:xfrm>
            <a:off x="124027" y="1009649"/>
            <a:ext cx="5039642" cy="3743325"/>
          </a:xfrm>
        </p:spPr>
        <p:txBody>
          <a:bodyPr/>
          <a:lstStyle/>
          <a:p>
            <a:pPr lvl="1"/>
            <a:r>
              <a:rPr lang="en-CA" altLang="en-US" sz="1500" dirty="0"/>
              <a:t>IPv4 has been updated to address new challenges.</a:t>
            </a:r>
          </a:p>
          <a:p>
            <a:pPr lvl="1"/>
            <a:r>
              <a:rPr lang="en-CA" altLang="en-US" sz="1500" dirty="0"/>
              <a:t>Three major issues still exist with IPv4:</a:t>
            </a:r>
          </a:p>
          <a:p>
            <a:pPr lvl="2"/>
            <a:r>
              <a:rPr lang="en-CA" altLang="en-US" sz="1300" dirty="0"/>
              <a:t>IP address depletion – IPv4 has a limited number of unique public IPv4 addresses available.  Although there are about 4 billion IPv4 addresses, the exponential growth of new IP- enabled devices has increased the need.</a:t>
            </a:r>
          </a:p>
          <a:p>
            <a:pPr lvl="2"/>
            <a:r>
              <a:rPr lang="en-CA" altLang="en-US" sz="1300" dirty="0"/>
              <a:t>Internet routing table expansion – A routing table contains the routes to different networks in order to make the best path determination.  As more devices and servers are connected to the network, more routes are created.  A large number of routes can slow down a router.</a:t>
            </a:r>
          </a:p>
          <a:p>
            <a:pPr lvl="2"/>
            <a:r>
              <a:rPr lang="en-CA" altLang="en-US" sz="1300" dirty="0"/>
              <a:t>Lack of end-to-end connectivity – Network Address Translation (NAT) was created for devices to share a single IPv4 address.  However, because they are shared, this can cause problems for technologies that require end-to-end connectivity.</a:t>
            </a:r>
          </a:p>
          <a:p>
            <a:pPr lvl="2"/>
            <a:endParaRPr lang="en-CA" altLang="en-US" sz="900" dirty="0"/>
          </a:p>
          <a:p>
            <a:pPr lvl="1"/>
            <a:endParaRPr lang="en-CA" altLang="en-US" sz="1300" dirty="0"/>
          </a:p>
          <a:p>
            <a:pPr lvl="1"/>
            <a:endParaRPr lang="en-CA" altLang="en-US" sz="1500"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5812491" y="798944"/>
            <a:ext cx="2324100" cy="3276600"/>
          </a:xfrm>
          <a:prstGeom prst="rect">
            <a:avLst/>
          </a:prstGeom>
        </p:spPr>
      </p:pic>
    </p:spTree>
    <p:extLst>
      <p:ext uri="{BB962C8B-B14F-4D97-AF65-F5344CB8AC3E}">
        <p14:creationId xmlns:p14="http://schemas.microsoft.com/office/powerpoint/2010/main" val="426639751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IPv6 Packet</a:t>
            </a:r>
            <a:br>
              <a:rPr lang="en-US" altLang="en-US" dirty="0"/>
            </a:br>
            <a:r>
              <a:rPr lang="en-US" altLang="en-US" dirty="0"/>
              <a:t>Introducing IPv6</a:t>
            </a:r>
            <a:endParaRPr lang="en-CA" altLang="en-US" dirty="0"/>
          </a:p>
        </p:txBody>
      </p:sp>
      <p:sp>
        <p:nvSpPr>
          <p:cNvPr id="13315" name="Content Placeholder 2"/>
          <p:cNvSpPr>
            <a:spLocks noGrp="1"/>
          </p:cNvSpPr>
          <p:nvPr>
            <p:ph idx="1"/>
          </p:nvPr>
        </p:nvSpPr>
        <p:spPr>
          <a:xfrm>
            <a:off x="224118" y="798945"/>
            <a:ext cx="3756211" cy="3880632"/>
          </a:xfrm>
        </p:spPr>
        <p:txBody>
          <a:bodyPr/>
          <a:lstStyle/>
          <a:p>
            <a:pPr lvl="1"/>
            <a:r>
              <a:rPr lang="en-CA" altLang="en-US" sz="1500" dirty="0"/>
              <a:t>In the early ‘90s, the IETF started looking at a replacement for IPv4 – which led to IPv6.</a:t>
            </a:r>
          </a:p>
          <a:p>
            <a:pPr lvl="1"/>
            <a:r>
              <a:rPr lang="en-CA" altLang="en-US" sz="1500" dirty="0"/>
              <a:t>Advantages of IPv6 over IPv4 include:</a:t>
            </a:r>
          </a:p>
          <a:p>
            <a:pPr lvl="2"/>
            <a:r>
              <a:rPr lang="en-CA" altLang="en-US" sz="1300" dirty="0"/>
              <a:t>Increased address space – based on 128-bit addressing vs. 32-bit with IPv4</a:t>
            </a:r>
          </a:p>
          <a:p>
            <a:pPr lvl="2"/>
            <a:r>
              <a:rPr lang="en-CA" altLang="en-US" sz="1300" dirty="0"/>
              <a:t>Improved packet handling – fewer fields with IPv6 than IPv4</a:t>
            </a:r>
          </a:p>
          <a:p>
            <a:pPr lvl="2"/>
            <a:r>
              <a:rPr lang="en-CA" altLang="en-US" sz="1300" dirty="0"/>
              <a:t>Eliminates the need for NAT – no need to share addresses with IPv6</a:t>
            </a:r>
            <a:endParaRPr lang="en-CA" altLang="en-US" sz="1500" dirty="0"/>
          </a:p>
          <a:p>
            <a:pPr lvl="1">
              <a:buClr>
                <a:srgbClr val="58585B"/>
              </a:buClr>
            </a:pPr>
            <a:r>
              <a:rPr lang="en-CA" altLang="en-US" sz="1500" dirty="0"/>
              <a:t>There are roughly enough IPv6 addresses for every grain of sand on Earth.</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4253193" y="798944"/>
            <a:ext cx="4743450" cy="3371850"/>
          </a:xfrm>
          <a:prstGeom prst="rect">
            <a:avLst/>
          </a:prstGeom>
        </p:spPr>
      </p:pic>
    </p:spTree>
    <p:extLst>
      <p:ext uri="{BB962C8B-B14F-4D97-AF65-F5344CB8AC3E}">
        <p14:creationId xmlns:p14="http://schemas.microsoft.com/office/powerpoint/2010/main" val="378164421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IPv6 Packet</a:t>
            </a:r>
            <a:br>
              <a:rPr lang="en-US" altLang="en-US" dirty="0"/>
            </a:br>
            <a:r>
              <a:rPr lang="en-US" altLang="en-US" dirty="0"/>
              <a:t>Encapsulating IPv6</a:t>
            </a:r>
            <a:endParaRPr lang="en-CA" altLang="en-US" dirty="0"/>
          </a:p>
        </p:txBody>
      </p:sp>
      <p:sp>
        <p:nvSpPr>
          <p:cNvPr id="13315" name="Content Placeholder 2"/>
          <p:cNvSpPr>
            <a:spLocks noGrp="1"/>
          </p:cNvSpPr>
          <p:nvPr>
            <p:ph idx="1"/>
          </p:nvPr>
        </p:nvSpPr>
        <p:spPr>
          <a:xfrm>
            <a:off x="224118" y="798946"/>
            <a:ext cx="8256494" cy="384396"/>
          </a:xfrm>
        </p:spPr>
        <p:txBody>
          <a:bodyPr/>
          <a:lstStyle/>
          <a:p>
            <a:pPr lvl="1"/>
            <a:r>
              <a:rPr lang="en-CA" altLang="en-US" sz="1500" dirty="0"/>
              <a:t>The IPv6 header is simpler than the IPv4 header. </a:t>
            </a:r>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4" name="Picture 3"/>
          <p:cNvPicPr>
            <a:picLocks noChangeAspect="1"/>
          </p:cNvPicPr>
          <p:nvPr/>
        </p:nvPicPr>
        <p:blipFill>
          <a:blip r:embed="rId3"/>
          <a:stretch>
            <a:fillRect/>
          </a:stretch>
        </p:blipFill>
        <p:spPr>
          <a:xfrm>
            <a:off x="4833659" y="1298202"/>
            <a:ext cx="4171950" cy="3381375"/>
          </a:xfrm>
          <a:prstGeom prst="rect">
            <a:avLst/>
          </a:prstGeom>
        </p:spPr>
      </p:pic>
      <p:pic>
        <p:nvPicPr>
          <p:cNvPr id="5" name="Picture 4"/>
          <p:cNvPicPr>
            <a:picLocks noChangeAspect="1"/>
          </p:cNvPicPr>
          <p:nvPr/>
        </p:nvPicPr>
        <p:blipFill>
          <a:blip r:embed="rId4"/>
          <a:stretch>
            <a:fillRect/>
          </a:stretch>
        </p:blipFill>
        <p:spPr>
          <a:xfrm>
            <a:off x="485776" y="1307727"/>
            <a:ext cx="4086225" cy="3371850"/>
          </a:xfrm>
          <a:prstGeom prst="rect">
            <a:avLst/>
          </a:prstGeom>
        </p:spPr>
      </p:pic>
    </p:spTree>
    <p:extLst>
      <p:ext uri="{BB962C8B-B14F-4D97-AF65-F5344CB8AC3E}">
        <p14:creationId xmlns:p14="http://schemas.microsoft.com/office/powerpoint/2010/main" val="411817633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IPv6 Packet</a:t>
            </a:r>
            <a:br>
              <a:rPr lang="en-US" altLang="en-US" dirty="0"/>
            </a:br>
            <a:r>
              <a:rPr lang="en-US" altLang="en-US" dirty="0"/>
              <a:t>Encapsulating IPv6 (Cont.)</a:t>
            </a:r>
            <a:endParaRPr lang="en-CA" altLang="en-US" dirty="0"/>
          </a:p>
        </p:txBody>
      </p:sp>
      <p:sp>
        <p:nvSpPr>
          <p:cNvPr id="13315" name="Content Placeholder 2"/>
          <p:cNvSpPr>
            <a:spLocks noGrp="1"/>
          </p:cNvSpPr>
          <p:nvPr>
            <p:ph idx="1"/>
          </p:nvPr>
        </p:nvSpPr>
        <p:spPr>
          <a:xfrm>
            <a:off x="645459" y="1390615"/>
            <a:ext cx="7010400" cy="2347667"/>
          </a:xfrm>
        </p:spPr>
        <p:txBody>
          <a:bodyPr/>
          <a:lstStyle/>
          <a:p>
            <a:pPr lvl="1"/>
            <a:r>
              <a:rPr lang="en-CA" altLang="en-US" sz="1600" dirty="0"/>
              <a:t>Advantages of IPv6 over IPv4 using the simplified header</a:t>
            </a:r>
            <a:r>
              <a:rPr lang="en-CA" altLang="en-US" sz="1500" dirty="0"/>
              <a:t>:</a:t>
            </a:r>
          </a:p>
          <a:p>
            <a:pPr lvl="2"/>
            <a:r>
              <a:rPr lang="en-CA" altLang="en-US" sz="1400" dirty="0"/>
              <a:t>Simplified header format for efficient packet handling</a:t>
            </a:r>
          </a:p>
          <a:p>
            <a:pPr lvl="2"/>
            <a:r>
              <a:rPr lang="en-CA" altLang="en-US" sz="1400" dirty="0"/>
              <a:t>Hierarchical network architecture for routing efficiency</a:t>
            </a:r>
          </a:p>
          <a:p>
            <a:pPr lvl="2"/>
            <a:r>
              <a:rPr lang="en-CA" altLang="en-US" sz="1400" dirty="0"/>
              <a:t>Auto configuration for addresses</a:t>
            </a:r>
          </a:p>
          <a:p>
            <a:pPr lvl="2"/>
            <a:r>
              <a:rPr lang="en-CA" altLang="en-US" sz="1400" dirty="0"/>
              <a:t>Elimination of need for network address translation (NAT) between private and public addresses</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spTree>
    <p:extLst>
      <p:ext uri="{BB962C8B-B14F-4D97-AF65-F5344CB8AC3E}">
        <p14:creationId xmlns:p14="http://schemas.microsoft.com/office/powerpoint/2010/main" val="199689414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a:t>6.1 </a:t>
            </a:r>
            <a:r>
              <a:rPr lang="en-CA" sz="1600" dirty="0"/>
              <a:t>Network Layer Protocols</a:t>
            </a:r>
          </a:p>
          <a:p>
            <a:pPr marL="469106" lvl="1" indent="-214313">
              <a:buFont typeface="Arial" panose="020B0604020202020204" pitchFamily="34" charset="0"/>
              <a:buChar char="•"/>
            </a:pPr>
            <a:r>
              <a:rPr lang="en-US" sz="1500" dirty="0"/>
              <a:t>Explain</a:t>
            </a:r>
            <a:r>
              <a:rPr lang="en-US" sz="1350" dirty="0"/>
              <a:t> how network layer protocols and services support communications across data networks</a:t>
            </a:r>
          </a:p>
          <a:p>
            <a:pPr marL="542131" lvl="2" indent="-214313">
              <a:buFont typeface="Arial" panose="020B0604020202020204" pitchFamily="34" charset="0"/>
              <a:buChar char="•"/>
            </a:pPr>
            <a:r>
              <a:rPr lang="en-US" sz="1400" dirty="0"/>
              <a:t>Describe the purpose of the network layer in data communication.</a:t>
            </a:r>
          </a:p>
          <a:p>
            <a:pPr marL="542131" lvl="2" indent="-214313">
              <a:buFont typeface="Arial" panose="020B0604020202020204" pitchFamily="34" charset="0"/>
              <a:buChar char="•"/>
            </a:pPr>
            <a:r>
              <a:rPr lang="en-US" sz="1400" dirty="0"/>
              <a:t>Explain why the IPv4 protocol requires other layers to provide reliability.</a:t>
            </a:r>
          </a:p>
          <a:p>
            <a:pPr marL="542131" lvl="2" indent="-214313">
              <a:buFont typeface="Arial" panose="020B0604020202020204" pitchFamily="34" charset="0"/>
              <a:buChar char="•"/>
            </a:pPr>
            <a:r>
              <a:rPr lang="en-US" sz="1400" dirty="0"/>
              <a:t>Explain the role of the major header fields in the IPv4 packet.</a:t>
            </a:r>
          </a:p>
          <a:p>
            <a:pPr marL="542131" lvl="2" indent="-214313">
              <a:buFont typeface="Arial" panose="020B0604020202020204" pitchFamily="34" charset="0"/>
              <a:buChar char="•"/>
            </a:pPr>
            <a:r>
              <a:rPr lang="en-US" sz="1400" dirty="0"/>
              <a:t>Explain the role of the major header fields in the IPv6 packet.</a:t>
            </a:r>
          </a:p>
          <a:p>
            <a:pPr lvl="0">
              <a:buClr>
                <a:srgbClr val="58585B"/>
              </a:buClr>
            </a:pPr>
            <a:r>
              <a:rPr lang="en-CA" dirty="0"/>
              <a:t>6.2 Routing</a:t>
            </a:r>
            <a:endParaRPr lang="en-CA" sz="1600" dirty="0"/>
          </a:p>
          <a:p>
            <a:pPr marL="469106" lvl="1" indent="-214313">
              <a:buClr>
                <a:srgbClr val="58585B"/>
              </a:buClr>
              <a:buFont typeface="Arial" panose="020B0604020202020204" pitchFamily="34" charset="0"/>
              <a:buChar char="•"/>
            </a:pPr>
            <a:r>
              <a:rPr lang="en-US" sz="1350" dirty="0"/>
              <a:t>Explain how routers enable end-to-end connectivity in a small to medium-sized business network.</a:t>
            </a:r>
          </a:p>
          <a:p>
            <a:pPr marL="542131" lvl="2" indent="-214313">
              <a:buFont typeface="Arial" panose="020B0604020202020204" pitchFamily="34" charset="0"/>
              <a:buChar char="•"/>
            </a:pPr>
            <a:r>
              <a:rPr lang="en-US" sz="1400" dirty="0"/>
              <a:t>Explain how network devices use routing tables to direct packets to a destination network.</a:t>
            </a:r>
          </a:p>
          <a:p>
            <a:pPr marL="542131" lvl="2" indent="-214313">
              <a:buFont typeface="Arial" panose="020B0604020202020204" pitchFamily="34" charset="0"/>
              <a:buChar char="•"/>
            </a:pPr>
            <a:r>
              <a:rPr lang="en-US" sz="1400" dirty="0"/>
              <a:t>Compare a host routing table to a routing table in a router.</a:t>
            </a:r>
          </a:p>
        </p:txBody>
      </p:sp>
      <p:sp>
        <p:nvSpPr>
          <p:cNvPr id="4098" name="Rectangle 33"/>
          <p:cNvSpPr>
            <a:spLocks noGrp="1" noChangeArrowheads="1"/>
          </p:cNvSpPr>
          <p:nvPr>
            <p:ph type="title"/>
          </p:nvPr>
        </p:nvSpPr>
        <p:spPr/>
        <p:txBody>
          <a:bodyPr/>
          <a:lstStyle/>
          <a:p>
            <a:pPr eaLnBrk="1" hangingPunct="1"/>
            <a:r>
              <a:rPr lang="en-US" dirty="0"/>
              <a:t>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IPv6 Packet</a:t>
            </a:r>
            <a:br>
              <a:rPr lang="en-US" altLang="en-US" dirty="0"/>
            </a:br>
            <a:r>
              <a:rPr lang="en-US" altLang="en-US" dirty="0"/>
              <a:t>IPv6 Packet Header</a:t>
            </a:r>
            <a:endParaRPr lang="en-CA" altLang="en-US" dirty="0"/>
          </a:p>
        </p:txBody>
      </p:sp>
      <p:sp>
        <p:nvSpPr>
          <p:cNvPr id="13315" name="Content Placeholder 2"/>
          <p:cNvSpPr>
            <a:spLocks noGrp="1"/>
          </p:cNvSpPr>
          <p:nvPr>
            <p:ph idx="1"/>
          </p:nvPr>
        </p:nvSpPr>
        <p:spPr>
          <a:xfrm>
            <a:off x="5244352" y="798943"/>
            <a:ext cx="3756211" cy="3333785"/>
          </a:xfrm>
        </p:spPr>
        <p:txBody>
          <a:bodyPr/>
          <a:lstStyle/>
          <a:p>
            <a:pPr lvl="1"/>
            <a:r>
              <a:rPr lang="en-CA" altLang="en-US" sz="1500" dirty="0"/>
              <a:t>IPv6 packet header fields:</a:t>
            </a:r>
          </a:p>
          <a:p>
            <a:pPr lvl="2"/>
            <a:r>
              <a:rPr lang="en-CA" altLang="en-US" dirty="0"/>
              <a:t>Version – Contains a 4-bit binary value set to 0110 that identifies it as a IPv6 packet.</a:t>
            </a:r>
          </a:p>
          <a:p>
            <a:pPr lvl="2"/>
            <a:r>
              <a:rPr lang="en-CA" altLang="en-US" dirty="0"/>
              <a:t>Traffic Class – 8-bit field equivalent to the IPv4 Differentiated Services (DS) field.</a:t>
            </a:r>
          </a:p>
          <a:p>
            <a:pPr lvl="2"/>
            <a:r>
              <a:rPr lang="en-CA" altLang="en-US" dirty="0"/>
              <a:t>Flow Label – 20-bit field suggests that all packets with the same flow label receive the same type of handling by routers.</a:t>
            </a:r>
          </a:p>
          <a:p>
            <a:pPr lvl="2"/>
            <a:r>
              <a:rPr lang="en-CA" altLang="en-US" dirty="0"/>
              <a:t>Payload Length – 16-bit field indicates the length of the data portion or payload of the packet.</a:t>
            </a:r>
          </a:p>
          <a:p>
            <a:pPr lvl="2"/>
            <a:r>
              <a:rPr lang="en-CA" altLang="en-US" dirty="0"/>
              <a:t>Next Header – 8-bit field is equivalent to the IPv4 Protocol field.  It indicates the data payload type that the packet is carrying.</a:t>
            </a:r>
          </a:p>
          <a:p>
            <a:pPr lvl="2"/>
            <a:endParaRPr lang="en-CA" altLang="en-US" dirty="0"/>
          </a:p>
          <a:p>
            <a:pPr marL="261937" lvl="2" indent="0">
              <a:buNone/>
            </a:pPr>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125505" y="900672"/>
            <a:ext cx="4876800" cy="3629025"/>
          </a:xfrm>
          <a:prstGeom prst="rect">
            <a:avLst/>
          </a:prstGeom>
        </p:spPr>
      </p:pic>
    </p:spTree>
    <p:extLst>
      <p:ext uri="{BB962C8B-B14F-4D97-AF65-F5344CB8AC3E}">
        <p14:creationId xmlns:p14="http://schemas.microsoft.com/office/powerpoint/2010/main" val="284070984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44352" cy="757551"/>
          </a:xfrm>
        </p:spPr>
        <p:txBody>
          <a:bodyPr/>
          <a:lstStyle/>
          <a:p>
            <a:r>
              <a:rPr lang="en-US" altLang="en-US" sz="1600" dirty="0"/>
              <a:t>IPv6 Packet</a:t>
            </a:r>
            <a:br>
              <a:rPr lang="en-US" altLang="en-US" dirty="0"/>
            </a:br>
            <a:r>
              <a:rPr lang="en-US" altLang="en-US" dirty="0"/>
              <a:t>IPv6 Packet Header (Cont.)</a:t>
            </a:r>
            <a:endParaRPr lang="en-CA" altLang="en-US" dirty="0"/>
          </a:p>
        </p:txBody>
      </p:sp>
      <p:sp>
        <p:nvSpPr>
          <p:cNvPr id="13315" name="Content Placeholder 2"/>
          <p:cNvSpPr>
            <a:spLocks noGrp="1"/>
          </p:cNvSpPr>
          <p:nvPr>
            <p:ph idx="1"/>
          </p:nvPr>
        </p:nvSpPr>
        <p:spPr>
          <a:xfrm>
            <a:off x="5244353" y="798944"/>
            <a:ext cx="3756211" cy="3812382"/>
          </a:xfrm>
        </p:spPr>
        <p:txBody>
          <a:bodyPr/>
          <a:lstStyle/>
          <a:p>
            <a:pPr lvl="1"/>
            <a:r>
              <a:rPr lang="en-CA" altLang="en-US" sz="1500" dirty="0"/>
              <a:t>IPv6 packet header fields:</a:t>
            </a:r>
          </a:p>
          <a:p>
            <a:pPr lvl="2"/>
            <a:r>
              <a:rPr lang="en-CA" altLang="en-US" dirty="0"/>
              <a:t>Hop Limit – 8-bit field replaces the IPv4 TTL field.  This value is decremented by 1 as it passes through each router.  When it reaches zero, the packet is discarded.  </a:t>
            </a:r>
          </a:p>
          <a:p>
            <a:pPr lvl="2"/>
            <a:r>
              <a:rPr lang="en-CA" altLang="en-US" dirty="0"/>
              <a:t>Source IPv6 Address – 128-bit field that identifies the IPv6 address of the sending host.</a:t>
            </a:r>
          </a:p>
          <a:p>
            <a:pPr lvl="2"/>
            <a:r>
              <a:rPr lang="en-CA" altLang="en-US" dirty="0"/>
              <a:t>Destination IPv6 Address – 128-bit field that identifies the IPv6 address of the receiving host.</a:t>
            </a:r>
          </a:p>
          <a:p>
            <a:pPr lvl="2"/>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125505" y="900672"/>
            <a:ext cx="4876800" cy="3629025"/>
          </a:xfrm>
          <a:prstGeom prst="rect">
            <a:avLst/>
          </a:prstGeom>
        </p:spPr>
      </p:pic>
    </p:spTree>
    <p:extLst>
      <p:ext uri="{BB962C8B-B14F-4D97-AF65-F5344CB8AC3E}">
        <p14:creationId xmlns:p14="http://schemas.microsoft.com/office/powerpoint/2010/main" val="323053017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IPv6 Packet</a:t>
            </a:r>
            <a:br>
              <a:rPr lang="en-US" altLang="en-US" dirty="0"/>
            </a:br>
            <a:r>
              <a:rPr lang="en-US" altLang="en-US" dirty="0"/>
              <a:t>Video Demonstration – Sample IPv6 Headers and Wireshark</a:t>
            </a:r>
            <a:endParaRPr lang="en-CA" altLang="en-US" dirty="0"/>
          </a:p>
        </p:txBody>
      </p:sp>
      <p:sp>
        <p:nvSpPr>
          <p:cNvPr id="13315" name="Content Placeholder 2"/>
          <p:cNvSpPr>
            <a:spLocks noGrp="1"/>
          </p:cNvSpPr>
          <p:nvPr>
            <p:ph idx="1"/>
          </p:nvPr>
        </p:nvSpPr>
        <p:spPr>
          <a:xfrm>
            <a:off x="232611" y="1135828"/>
            <a:ext cx="2703095" cy="3347939"/>
          </a:xfrm>
        </p:spPr>
        <p:txBody>
          <a:bodyPr/>
          <a:lstStyle/>
          <a:p>
            <a:pPr lvl="1"/>
            <a:r>
              <a:rPr lang="en-CA" altLang="en-US" sz="1500" dirty="0"/>
              <a:t>This video demonstration walks through an IPv6 packet capture screenshot using Wireshark.  The source, destination, type of packet, and purpose of the packet are discussed.  </a:t>
            </a:r>
          </a:p>
          <a:p>
            <a:pPr lvl="1"/>
            <a:r>
              <a:rPr lang="en-CA" altLang="en-US" sz="1500" dirty="0"/>
              <a:t>Protocol field information for this IPv6 packet are also deciphered and discussed.</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3084324" y="1294990"/>
            <a:ext cx="5708580" cy="3188777"/>
          </a:xfrm>
          <a:prstGeom prst="rect">
            <a:avLst/>
          </a:prstGeom>
        </p:spPr>
      </p:pic>
    </p:spTree>
    <p:extLst>
      <p:ext uri="{BB962C8B-B14F-4D97-AF65-F5344CB8AC3E}">
        <p14:creationId xmlns:p14="http://schemas.microsoft.com/office/powerpoint/2010/main" val="155955778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IPv6 Packet</a:t>
            </a:r>
            <a:br>
              <a:rPr lang="en-US" altLang="en-US" dirty="0"/>
            </a:br>
            <a:r>
              <a:rPr lang="en-US" altLang="en-US" dirty="0"/>
              <a:t>Video Demonstration – Sample IPv6 Headers and Wireshark</a:t>
            </a:r>
            <a:endParaRPr lang="en-CA" altLang="en-US" dirty="0"/>
          </a:p>
        </p:txBody>
      </p:sp>
      <p:sp>
        <p:nvSpPr>
          <p:cNvPr id="13315" name="Content Placeholder 2"/>
          <p:cNvSpPr>
            <a:spLocks noGrp="1"/>
          </p:cNvSpPr>
          <p:nvPr>
            <p:ph idx="1"/>
          </p:nvPr>
        </p:nvSpPr>
        <p:spPr>
          <a:xfrm>
            <a:off x="232611" y="1135828"/>
            <a:ext cx="2703095" cy="3347939"/>
          </a:xfrm>
        </p:spPr>
        <p:txBody>
          <a:bodyPr/>
          <a:lstStyle/>
          <a:p>
            <a:pPr lvl="1"/>
            <a:r>
              <a:rPr lang="en-CA" altLang="en-US" sz="1500" dirty="0"/>
              <a:t>This video demonstration walks through an IPv6 packet capture screenshot using Wireshark.  The source, destination, type of packet, and purpose of the packet are discussed.  </a:t>
            </a:r>
          </a:p>
          <a:p>
            <a:pPr lvl="1"/>
            <a:r>
              <a:rPr lang="en-CA" altLang="en-US" sz="1500" dirty="0"/>
              <a:t>Protocol field information for this IPv6 packet are also deciphered and discussed.</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57" y="314010"/>
            <a:ext cx="7773485" cy="4515480"/>
          </a:xfrm>
          <a:prstGeom prst="rect">
            <a:avLst/>
          </a:prstGeom>
        </p:spPr>
      </p:pic>
    </p:spTree>
    <p:extLst>
      <p:ext uri="{BB962C8B-B14F-4D97-AF65-F5344CB8AC3E}">
        <p14:creationId xmlns:p14="http://schemas.microsoft.com/office/powerpoint/2010/main" val="27855254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395" y="798513"/>
            <a:ext cx="7257622" cy="4156075"/>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468554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6.2 Routing</a:t>
            </a:r>
          </a:p>
        </p:txBody>
      </p:sp>
    </p:spTree>
    <p:extLst>
      <p:ext uri="{BB962C8B-B14F-4D97-AF65-F5344CB8AC3E}">
        <p14:creationId xmlns:p14="http://schemas.microsoft.com/office/powerpoint/2010/main" val="308516538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How a Host Routes</a:t>
            </a:r>
            <a:br>
              <a:rPr lang="en-US" altLang="en-US" dirty="0"/>
            </a:br>
            <a:r>
              <a:rPr lang="en-US" altLang="en-US" dirty="0"/>
              <a:t>Host Forwarding Decision</a:t>
            </a:r>
            <a:endParaRPr lang="en-CA" altLang="en-US" dirty="0"/>
          </a:p>
        </p:txBody>
      </p:sp>
      <p:sp>
        <p:nvSpPr>
          <p:cNvPr id="13315" name="Content Placeholder 2"/>
          <p:cNvSpPr>
            <a:spLocks noGrp="1"/>
          </p:cNvSpPr>
          <p:nvPr>
            <p:ph idx="1"/>
          </p:nvPr>
        </p:nvSpPr>
        <p:spPr>
          <a:xfrm>
            <a:off x="5020235" y="420168"/>
            <a:ext cx="3756211" cy="4223550"/>
          </a:xfrm>
        </p:spPr>
        <p:txBody>
          <a:bodyPr/>
          <a:lstStyle/>
          <a:p>
            <a:pPr lvl="1"/>
            <a:r>
              <a:rPr lang="en-CA" altLang="en-US" sz="1500" dirty="0"/>
              <a:t>An important role of the network layer is to direct packets between hosts.  A host can send a packet to:</a:t>
            </a:r>
          </a:p>
          <a:p>
            <a:pPr lvl="2"/>
            <a:r>
              <a:rPr lang="en-CA" altLang="en-US" dirty="0"/>
              <a:t>Itself – A host can ping itself for testing purposes using 127.0.0.1 which is referred to as the loopback interface.</a:t>
            </a:r>
          </a:p>
          <a:p>
            <a:pPr lvl="2"/>
            <a:r>
              <a:rPr lang="en-CA" altLang="en-US" dirty="0"/>
              <a:t>Local host – This is a host on the same local network as the sending host.  The hosts share the same network address.</a:t>
            </a:r>
          </a:p>
          <a:p>
            <a:pPr lvl="2"/>
            <a:r>
              <a:rPr lang="en-CA" altLang="en-US" dirty="0"/>
              <a:t>Remote host – This is a host on a remote network.  The hosts do not share the same network address.</a:t>
            </a:r>
          </a:p>
          <a:p>
            <a:pPr lvl="1"/>
            <a:r>
              <a:rPr lang="en-CA" altLang="en-US" sz="1500" dirty="0"/>
              <a:t>The source IPv4 address and subnet mask is compared with the destination address and subnet mask in order to determine if the host is on the local network or remote network.</a:t>
            </a:r>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219356" y="996166"/>
            <a:ext cx="4581525" cy="2876550"/>
          </a:xfrm>
          <a:prstGeom prst="rect">
            <a:avLst/>
          </a:prstGeom>
        </p:spPr>
      </p:pic>
    </p:spTree>
    <p:extLst>
      <p:ext uri="{BB962C8B-B14F-4D97-AF65-F5344CB8AC3E}">
        <p14:creationId xmlns:p14="http://schemas.microsoft.com/office/powerpoint/2010/main" val="140187710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How a Host Routes</a:t>
            </a:r>
            <a:br>
              <a:rPr lang="en-US" altLang="en-US" dirty="0"/>
            </a:br>
            <a:r>
              <a:rPr lang="en-US" altLang="en-US" dirty="0"/>
              <a:t>Default Gateway</a:t>
            </a:r>
            <a:endParaRPr lang="en-CA" altLang="en-US" dirty="0"/>
          </a:p>
        </p:txBody>
      </p:sp>
      <p:sp>
        <p:nvSpPr>
          <p:cNvPr id="13315" name="Content Placeholder 2"/>
          <p:cNvSpPr>
            <a:spLocks noGrp="1"/>
          </p:cNvSpPr>
          <p:nvPr>
            <p:ph idx="1"/>
          </p:nvPr>
        </p:nvSpPr>
        <p:spPr>
          <a:xfrm>
            <a:off x="5298141" y="581533"/>
            <a:ext cx="3397624" cy="4223550"/>
          </a:xfrm>
        </p:spPr>
        <p:txBody>
          <a:bodyPr/>
          <a:lstStyle/>
          <a:p>
            <a:pPr lvl="1"/>
            <a:r>
              <a:rPr lang="en-CA" altLang="en-US" sz="1500" dirty="0"/>
              <a:t>The default gateway is the network device that can route traffic out to other networks.  It is the router that routes traffic out of a local network.</a:t>
            </a:r>
          </a:p>
          <a:p>
            <a:pPr lvl="1"/>
            <a:r>
              <a:rPr lang="en-CA" altLang="en-US" sz="1500" dirty="0"/>
              <a:t>This occurs when the destination host is not on the same local network as the sending host.</a:t>
            </a:r>
          </a:p>
          <a:p>
            <a:pPr lvl="1"/>
            <a:r>
              <a:rPr lang="en-CA" altLang="en-US" sz="1500" dirty="0"/>
              <a:t>The default gateway will know where to send the packet using its routing table.  </a:t>
            </a:r>
          </a:p>
          <a:p>
            <a:pPr lvl="1"/>
            <a:r>
              <a:rPr lang="en-CA" altLang="en-US" sz="1500" dirty="0"/>
              <a:t>The sending host does not need to know where to send the packet other than to the default gateway – or router.</a:t>
            </a:r>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219635" y="1112718"/>
            <a:ext cx="4800600" cy="2838450"/>
          </a:xfrm>
          <a:prstGeom prst="rect">
            <a:avLst/>
          </a:prstGeom>
        </p:spPr>
      </p:pic>
    </p:spTree>
    <p:extLst>
      <p:ext uri="{BB962C8B-B14F-4D97-AF65-F5344CB8AC3E}">
        <p14:creationId xmlns:p14="http://schemas.microsoft.com/office/powerpoint/2010/main" val="278502356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How a Host Routes</a:t>
            </a:r>
            <a:br>
              <a:rPr lang="en-US" altLang="en-US" dirty="0"/>
            </a:br>
            <a:r>
              <a:rPr lang="en-US" altLang="en-US" dirty="0"/>
              <a:t>Using the Default Gateway</a:t>
            </a:r>
            <a:endParaRPr lang="en-CA" altLang="en-US" dirty="0"/>
          </a:p>
        </p:txBody>
      </p:sp>
      <p:sp>
        <p:nvSpPr>
          <p:cNvPr id="13315" name="Content Placeholder 2"/>
          <p:cNvSpPr>
            <a:spLocks noGrp="1"/>
          </p:cNvSpPr>
          <p:nvPr>
            <p:ph idx="1"/>
          </p:nvPr>
        </p:nvSpPr>
        <p:spPr>
          <a:xfrm>
            <a:off x="430305" y="919950"/>
            <a:ext cx="3397624" cy="3756324"/>
          </a:xfrm>
        </p:spPr>
        <p:txBody>
          <a:bodyPr/>
          <a:lstStyle/>
          <a:p>
            <a:pPr lvl="1"/>
            <a:r>
              <a:rPr lang="en-CA" altLang="en-US" sz="1500" dirty="0"/>
              <a:t>A host’s routing table usually includes a default gateway address – which is the router IP address for the network that the host is on.</a:t>
            </a:r>
          </a:p>
          <a:p>
            <a:pPr lvl="1"/>
            <a:r>
              <a:rPr lang="en-CA" altLang="en-US" dirty="0"/>
              <a:t>The host receives the IPv4 address for the default gateway from DHCP, or it is manually configured.</a:t>
            </a:r>
          </a:p>
          <a:p>
            <a:pPr lvl="1"/>
            <a:r>
              <a:rPr lang="en-CA" altLang="en-US" dirty="0"/>
              <a:t>Having a default gateway configured creates a default route in the routing table of a host - which is the route the computer will send a packet to when it needs to contact a remote network.</a:t>
            </a:r>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4430245" y="798944"/>
            <a:ext cx="4210050" cy="3438525"/>
          </a:xfrm>
          <a:prstGeom prst="rect">
            <a:avLst/>
          </a:prstGeom>
        </p:spPr>
      </p:pic>
    </p:spTree>
    <p:extLst>
      <p:ext uri="{BB962C8B-B14F-4D97-AF65-F5344CB8AC3E}">
        <p14:creationId xmlns:p14="http://schemas.microsoft.com/office/powerpoint/2010/main" val="1903477527"/>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How a Host Routes</a:t>
            </a:r>
            <a:br>
              <a:rPr lang="en-US" altLang="en-US" dirty="0"/>
            </a:br>
            <a:r>
              <a:rPr lang="en-US" altLang="en-US" dirty="0"/>
              <a:t>Host Routing Tables</a:t>
            </a:r>
            <a:endParaRPr lang="en-CA" altLang="en-US" dirty="0"/>
          </a:p>
        </p:txBody>
      </p:sp>
      <p:sp>
        <p:nvSpPr>
          <p:cNvPr id="13315" name="Content Placeholder 2"/>
          <p:cNvSpPr>
            <a:spLocks noGrp="1"/>
          </p:cNvSpPr>
          <p:nvPr>
            <p:ph idx="1"/>
          </p:nvPr>
        </p:nvSpPr>
        <p:spPr>
          <a:xfrm>
            <a:off x="5387789" y="798944"/>
            <a:ext cx="3361764" cy="4120456"/>
          </a:xfrm>
        </p:spPr>
        <p:txBody>
          <a:bodyPr/>
          <a:lstStyle/>
          <a:p>
            <a:pPr lvl="1"/>
            <a:r>
              <a:rPr lang="en-CA" altLang="en-US" sz="1500" dirty="0"/>
              <a:t>On a Windows host, you can display the routing table using:</a:t>
            </a:r>
          </a:p>
          <a:p>
            <a:pPr lvl="2"/>
            <a:r>
              <a:rPr lang="en-CA" altLang="en-US" sz="1300" b="1" dirty="0"/>
              <a:t>route print</a:t>
            </a:r>
          </a:p>
          <a:p>
            <a:pPr lvl="2"/>
            <a:r>
              <a:rPr lang="en-CA" altLang="en-US" sz="1300" b="1" dirty="0" err="1"/>
              <a:t>netstat</a:t>
            </a:r>
            <a:r>
              <a:rPr lang="en-CA" altLang="en-US" sz="1300" b="1" dirty="0"/>
              <a:t> -r</a:t>
            </a:r>
          </a:p>
          <a:p>
            <a:pPr lvl="1"/>
            <a:r>
              <a:rPr lang="en-CA" altLang="en-US" sz="1500" dirty="0"/>
              <a:t>Three sections will be displayed:</a:t>
            </a:r>
          </a:p>
          <a:p>
            <a:pPr lvl="2"/>
            <a:r>
              <a:rPr lang="en-CA" altLang="en-US" sz="1300" dirty="0"/>
              <a:t>Interface List – Lists the Media Access Control (MAC) address and assigned interface number of network interfaces on the host.</a:t>
            </a:r>
          </a:p>
          <a:p>
            <a:pPr lvl="2"/>
            <a:r>
              <a:rPr lang="en-CA" altLang="en-US" sz="1300" dirty="0"/>
              <a:t>IPv4 Route Table – Lists all known IPv4 routes.</a:t>
            </a:r>
          </a:p>
          <a:p>
            <a:pPr lvl="2"/>
            <a:r>
              <a:rPr lang="en-CA" altLang="en-US" sz="1300" dirty="0"/>
              <a:t>IPv6 Route Table – Lists all known IPv6 routes.</a:t>
            </a:r>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177333" y="798944"/>
            <a:ext cx="4943475" cy="3714750"/>
          </a:xfrm>
          <a:prstGeom prst="rect">
            <a:avLst/>
          </a:prstGeom>
        </p:spPr>
      </p:pic>
    </p:spTree>
    <p:extLst>
      <p:ext uri="{BB962C8B-B14F-4D97-AF65-F5344CB8AC3E}">
        <p14:creationId xmlns:p14="http://schemas.microsoft.com/office/powerpoint/2010/main" val="151391091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a:t>6.3 </a:t>
            </a:r>
            <a:r>
              <a:rPr lang="en-CA" sz="1600" dirty="0"/>
              <a:t>Routers</a:t>
            </a:r>
          </a:p>
          <a:p>
            <a:pPr marL="469106" lvl="1" indent="-214313">
              <a:buFont typeface="Arial" panose="020B0604020202020204" pitchFamily="34" charset="0"/>
              <a:buChar char="•"/>
            </a:pPr>
            <a:r>
              <a:rPr lang="en-US" sz="1500" dirty="0"/>
              <a:t>Explain how devices route traffic in a small to medium-sized business network</a:t>
            </a:r>
            <a:endParaRPr lang="en-US" sz="1350" dirty="0"/>
          </a:p>
          <a:p>
            <a:pPr marL="542131" lvl="2" indent="-214313">
              <a:buFont typeface="Arial" panose="020B0604020202020204" pitchFamily="34" charset="0"/>
              <a:buChar char="•"/>
            </a:pPr>
            <a:r>
              <a:rPr lang="en-US" sz="1400" dirty="0"/>
              <a:t>Describe the common components and interface of a router.</a:t>
            </a:r>
          </a:p>
          <a:p>
            <a:pPr marL="542131" lvl="2" indent="-214313">
              <a:buFont typeface="Arial" panose="020B0604020202020204" pitchFamily="34" charset="0"/>
              <a:buChar char="•"/>
            </a:pPr>
            <a:r>
              <a:rPr lang="en-US" sz="1400" dirty="0"/>
              <a:t>Describe the boot-up process of a Cisco IOS router.</a:t>
            </a:r>
          </a:p>
          <a:p>
            <a:pPr marL="327818" lvl="2" indent="0">
              <a:buNone/>
            </a:pPr>
            <a:endParaRPr lang="en-US" sz="1400" dirty="0"/>
          </a:p>
        </p:txBody>
      </p:sp>
      <p:sp>
        <p:nvSpPr>
          <p:cNvPr id="4098" name="Rectangle 33"/>
          <p:cNvSpPr>
            <a:spLocks noGrp="1" noChangeArrowheads="1"/>
          </p:cNvSpPr>
          <p:nvPr>
            <p:ph type="title"/>
          </p:nvPr>
        </p:nvSpPr>
        <p:spPr/>
        <p:txBody>
          <a:bodyPr/>
          <a:lstStyle/>
          <a:p>
            <a:pPr eaLnBrk="1" hangingPunct="1"/>
            <a:r>
              <a:rPr lang="en-US" dirty="0"/>
              <a:t>Chapter 6 - Sections &amp; Objectives (Cont.)</a:t>
            </a:r>
          </a:p>
        </p:txBody>
      </p:sp>
    </p:spTree>
    <p:extLst>
      <p:ext uri="{BB962C8B-B14F-4D97-AF65-F5344CB8AC3E}">
        <p14:creationId xmlns:p14="http://schemas.microsoft.com/office/powerpoint/2010/main" val="281001937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Router routing Tables</a:t>
            </a:r>
            <a:br>
              <a:rPr lang="en-US" altLang="en-US" dirty="0"/>
            </a:br>
            <a:r>
              <a:rPr lang="en-US" altLang="en-US" dirty="0"/>
              <a:t>Router Packet Forwarding Decision</a:t>
            </a:r>
            <a:endParaRPr lang="en-CA" altLang="en-US" dirty="0"/>
          </a:p>
        </p:txBody>
      </p:sp>
      <p:sp>
        <p:nvSpPr>
          <p:cNvPr id="13315" name="Content Placeholder 2"/>
          <p:cNvSpPr>
            <a:spLocks noGrp="1"/>
          </p:cNvSpPr>
          <p:nvPr>
            <p:ph idx="1"/>
          </p:nvPr>
        </p:nvSpPr>
        <p:spPr>
          <a:xfrm>
            <a:off x="5414684" y="278991"/>
            <a:ext cx="3567952" cy="4120456"/>
          </a:xfrm>
        </p:spPr>
        <p:txBody>
          <a:bodyPr/>
          <a:lstStyle/>
          <a:p>
            <a:pPr lvl="1"/>
            <a:r>
              <a:rPr lang="en-CA" altLang="en-US" sz="1500" dirty="0"/>
              <a:t>When a router receives a packet destined for a remote network, the router has to look at its routing table to determine where to forward the packet. A router’s routing table contains:</a:t>
            </a:r>
          </a:p>
          <a:p>
            <a:pPr lvl="2"/>
            <a:r>
              <a:rPr lang="en-CA" altLang="en-US" sz="1300" dirty="0"/>
              <a:t>Directly-connected routes – These routes come from the active router interfaces configured with IP addresses.</a:t>
            </a:r>
          </a:p>
          <a:p>
            <a:pPr lvl="2"/>
            <a:r>
              <a:rPr lang="en-CA" altLang="en-US" sz="1300" dirty="0"/>
              <a:t>Remote routes – These routes come from remote networks connected to other routers.  They are either configured manually or learned through a dynamic routing protocol.</a:t>
            </a:r>
          </a:p>
          <a:p>
            <a:pPr lvl="2"/>
            <a:r>
              <a:rPr lang="en-CA" altLang="en-US" sz="1300" dirty="0"/>
              <a:t>Default route – This is where the packet is sent when a route does not exist in the routing table.</a:t>
            </a:r>
          </a:p>
          <a:p>
            <a:pPr marL="261937" lvl="2" indent="0">
              <a:buNone/>
            </a:pPr>
            <a:endParaRPr lang="en-CA" altLang="en-US" sz="1300" dirty="0"/>
          </a:p>
          <a:p>
            <a:pPr marL="261937" lvl="2" indent="0">
              <a:buNone/>
            </a:pPr>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248771" y="798944"/>
            <a:ext cx="4800600" cy="3457575"/>
          </a:xfrm>
          <a:prstGeom prst="rect">
            <a:avLst/>
          </a:prstGeom>
        </p:spPr>
      </p:pic>
    </p:spTree>
    <p:extLst>
      <p:ext uri="{BB962C8B-B14F-4D97-AF65-F5344CB8AC3E}">
        <p14:creationId xmlns:p14="http://schemas.microsoft.com/office/powerpoint/2010/main" val="138172029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Router Routing Tables</a:t>
            </a:r>
            <a:br>
              <a:rPr lang="en-US" altLang="en-US" dirty="0"/>
            </a:br>
            <a:r>
              <a:rPr lang="en-US" altLang="en-US" dirty="0"/>
              <a:t>IPv4 Router Routing Table</a:t>
            </a:r>
            <a:endParaRPr lang="en-CA" altLang="en-US" dirty="0"/>
          </a:p>
        </p:txBody>
      </p:sp>
      <p:sp>
        <p:nvSpPr>
          <p:cNvPr id="13315" name="Content Placeholder 2"/>
          <p:cNvSpPr>
            <a:spLocks noGrp="1"/>
          </p:cNvSpPr>
          <p:nvPr>
            <p:ph idx="1"/>
          </p:nvPr>
        </p:nvSpPr>
        <p:spPr>
          <a:xfrm>
            <a:off x="5360894" y="420168"/>
            <a:ext cx="3684495" cy="4660035"/>
          </a:xfrm>
        </p:spPr>
        <p:txBody>
          <a:bodyPr/>
          <a:lstStyle/>
          <a:p>
            <a:pPr lvl="1"/>
            <a:r>
              <a:rPr lang="en-CA" altLang="en-US" sz="1500" dirty="0"/>
              <a:t>On a Cisco IOS router, the </a:t>
            </a:r>
            <a:r>
              <a:rPr lang="en-CA" altLang="en-US" sz="1500" b="1" dirty="0"/>
              <a:t>show ip route</a:t>
            </a:r>
            <a:r>
              <a:rPr lang="en-CA" altLang="en-US" sz="1500" dirty="0"/>
              <a:t> command is used to display the router’s IPv4 routing table. The routing table shows:</a:t>
            </a:r>
          </a:p>
          <a:p>
            <a:pPr lvl="2"/>
            <a:r>
              <a:rPr lang="en-CA" altLang="en-US" dirty="0"/>
              <a:t>Directly connected and remote routes</a:t>
            </a:r>
          </a:p>
          <a:p>
            <a:pPr lvl="2"/>
            <a:r>
              <a:rPr lang="en-CA" altLang="en-US" dirty="0"/>
              <a:t>How each route was learned</a:t>
            </a:r>
          </a:p>
          <a:p>
            <a:pPr lvl="2"/>
            <a:r>
              <a:rPr lang="en-CA" altLang="en-US" dirty="0"/>
              <a:t>Trustworthiness and rating of the route</a:t>
            </a:r>
          </a:p>
          <a:p>
            <a:pPr lvl="2"/>
            <a:r>
              <a:rPr lang="en-CA" altLang="en-US" dirty="0"/>
              <a:t>When the route was last updated</a:t>
            </a:r>
          </a:p>
          <a:p>
            <a:pPr lvl="2"/>
            <a:r>
              <a:rPr lang="en-CA" altLang="en-US" dirty="0"/>
              <a:t>Which interface is used to reach the destination</a:t>
            </a:r>
          </a:p>
          <a:p>
            <a:pPr marL="261937" lvl="2" indent="0">
              <a:buNone/>
            </a:pPr>
            <a:endParaRPr lang="en-CA" altLang="en-US" dirty="0"/>
          </a:p>
          <a:p>
            <a:pPr lvl="1"/>
            <a:r>
              <a:rPr lang="en-CA" altLang="en-US" sz="1500" dirty="0"/>
              <a:t>A router examines an incoming packet’s header to determine the destination network.  If there’s a match, the packet is forwarded using the specified information in the routing table.</a:t>
            </a:r>
          </a:p>
          <a:p>
            <a:pPr lvl="1"/>
            <a:endParaRPr lang="en-CA" altLang="en-US" dirty="0"/>
          </a:p>
        </p:txBody>
      </p:sp>
      <p:pic>
        <p:nvPicPr>
          <p:cNvPr id="2" name="Picture 1"/>
          <p:cNvPicPr>
            <a:picLocks noChangeAspect="1"/>
          </p:cNvPicPr>
          <p:nvPr/>
        </p:nvPicPr>
        <p:blipFill>
          <a:blip r:embed="rId3"/>
          <a:stretch>
            <a:fillRect/>
          </a:stretch>
        </p:blipFill>
        <p:spPr>
          <a:xfrm>
            <a:off x="221316" y="798944"/>
            <a:ext cx="5076825" cy="3829050"/>
          </a:xfrm>
          <a:prstGeom prst="rect">
            <a:avLst/>
          </a:prstGeom>
        </p:spPr>
      </p:pic>
    </p:spTree>
    <p:extLst>
      <p:ext uri="{BB962C8B-B14F-4D97-AF65-F5344CB8AC3E}">
        <p14:creationId xmlns:p14="http://schemas.microsoft.com/office/powerpoint/2010/main" val="302112341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8301317" cy="757551"/>
          </a:xfrm>
        </p:spPr>
        <p:txBody>
          <a:bodyPr/>
          <a:lstStyle/>
          <a:p>
            <a:r>
              <a:rPr lang="en-US" altLang="en-US" sz="1600" dirty="0"/>
              <a:t>Router Routing Tables</a:t>
            </a:r>
            <a:br>
              <a:rPr lang="en-US" altLang="en-US" dirty="0"/>
            </a:br>
            <a:r>
              <a:rPr lang="en-US" altLang="en-US" dirty="0"/>
              <a:t>Video Demonstration – Introducing the IPv4 Routing Table  </a:t>
            </a:r>
            <a:endParaRPr lang="en-CA" altLang="en-US" dirty="0"/>
          </a:p>
        </p:txBody>
      </p:sp>
      <p:sp>
        <p:nvSpPr>
          <p:cNvPr id="13315" name="Content Placeholder 2"/>
          <p:cNvSpPr>
            <a:spLocks noGrp="1"/>
          </p:cNvSpPr>
          <p:nvPr>
            <p:ph idx="1"/>
          </p:nvPr>
        </p:nvSpPr>
        <p:spPr>
          <a:xfrm>
            <a:off x="5309936" y="798944"/>
            <a:ext cx="3780747" cy="3893372"/>
          </a:xfrm>
        </p:spPr>
        <p:txBody>
          <a:bodyPr/>
          <a:lstStyle/>
          <a:p>
            <a:pPr lvl="1"/>
            <a:r>
              <a:rPr lang="en-CA" altLang="en-US" sz="1500" dirty="0"/>
              <a:t>A host has a routing table that can be viewed with the </a:t>
            </a:r>
            <a:r>
              <a:rPr lang="en-CA" altLang="en-US" sz="1500" b="1" dirty="0" err="1"/>
              <a:t>netstat</a:t>
            </a:r>
            <a:r>
              <a:rPr lang="en-CA" altLang="en-US" sz="1500" b="1" dirty="0"/>
              <a:t> –r</a:t>
            </a:r>
            <a:r>
              <a:rPr lang="en-CA" altLang="en-US" sz="1500" dirty="0"/>
              <a:t> command.</a:t>
            </a:r>
          </a:p>
          <a:p>
            <a:pPr lvl="1"/>
            <a:r>
              <a:rPr lang="en-CA" altLang="en-US" dirty="0"/>
              <a:t>The routing table includes routes to different networks and information about those routes.  For example:</a:t>
            </a:r>
          </a:p>
          <a:p>
            <a:pPr lvl="2"/>
            <a:r>
              <a:rPr lang="en-CA" altLang="en-US" dirty="0"/>
              <a:t>The </a:t>
            </a:r>
            <a:r>
              <a:rPr lang="en-CA" altLang="en-US" b="1" dirty="0"/>
              <a:t>D</a:t>
            </a:r>
            <a:r>
              <a:rPr lang="en-CA" altLang="en-US" dirty="0"/>
              <a:t> to the left of the 10.1.1.0/24 route indicates that it was learned via the EIGRP routing protocol.</a:t>
            </a:r>
          </a:p>
          <a:p>
            <a:pPr lvl="2"/>
            <a:r>
              <a:rPr lang="en-CA" altLang="en-US" dirty="0"/>
              <a:t>The letter </a:t>
            </a:r>
            <a:r>
              <a:rPr lang="en-CA" altLang="en-US" b="1" dirty="0"/>
              <a:t>C</a:t>
            </a:r>
            <a:r>
              <a:rPr lang="en-CA" altLang="en-US" dirty="0"/>
              <a:t> means that the network is directly connected.</a:t>
            </a:r>
          </a:p>
          <a:p>
            <a:pPr lvl="2"/>
            <a:r>
              <a:rPr lang="en-CA" altLang="en-US" dirty="0"/>
              <a:t>The default gateway of last resort is also indicated.</a:t>
            </a:r>
          </a:p>
          <a:p>
            <a:pPr marL="261937" lvl="2" indent="0">
              <a:buNone/>
            </a:pPr>
            <a:endParaRPr lang="en-CA" altLang="en-US" dirty="0"/>
          </a:p>
        </p:txBody>
      </p:sp>
      <p:pic>
        <p:nvPicPr>
          <p:cNvPr id="2" name="Picture 1"/>
          <p:cNvPicPr>
            <a:picLocks noChangeAspect="1"/>
          </p:cNvPicPr>
          <p:nvPr/>
        </p:nvPicPr>
        <p:blipFill>
          <a:blip r:embed="rId3"/>
          <a:stretch>
            <a:fillRect/>
          </a:stretch>
        </p:blipFill>
        <p:spPr>
          <a:xfrm>
            <a:off x="146879" y="1440628"/>
            <a:ext cx="5341443" cy="2994551"/>
          </a:xfrm>
          <a:prstGeom prst="rect">
            <a:avLst/>
          </a:prstGeom>
        </p:spPr>
      </p:pic>
    </p:spTree>
    <p:extLst>
      <p:ext uri="{BB962C8B-B14F-4D97-AF65-F5344CB8AC3E}">
        <p14:creationId xmlns:p14="http://schemas.microsoft.com/office/powerpoint/2010/main" val="148730033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783178" cy="757551"/>
          </a:xfrm>
        </p:spPr>
        <p:txBody>
          <a:bodyPr/>
          <a:lstStyle/>
          <a:p>
            <a:r>
              <a:rPr lang="en-US" altLang="en-US" sz="1600" dirty="0"/>
              <a:t>Router Routing Tables</a:t>
            </a:r>
            <a:br>
              <a:rPr lang="en-US" altLang="en-US" dirty="0"/>
            </a:br>
            <a:r>
              <a:rPr lang="en-US" altLang="en-US" dirty="0"/>
              <a:t>Directly Connected Routing Table Entries</a:t>
            </a:r>
            <a:endParaRPr lang="en-CA" altLang="en-US" dirty="0"/>
          </a:p>
        </p:txBody>
      </p:sp>
      <p:sp>
        <p:nvSpPr>
          <p:cNvPr id="13315" name="Content Placeholder 2"/>
          <p:cNvSpPr>
            <a:spLocks noGrp="1"/>
          </p:cNvSpPr>
          <p:nvPr>
            <p:ph idx="1"/>
          </p:nvPr>
        </p:nvSpPr>
        <p:spPr>
          <a:xfrm>
            <a:off x="5606716" y="798944"/>
            <a:ext cx="3176337" cy="3981603"/>
          </a:xfrm>
        </p:spPr>
        <p:txBody>
          <a:bodyPr/>
          <a:lstStyle/>
          <a:p>
            <a:pPr lvl="1"/>
            <a:r>
              <a:rPr lang="en-CA" altLang="en-US" sz="1500" dirty="0"/>
              <a:t>When a router interface is configured and activated, the following two routing table entries are created automatically:</a:t>
            </a:r>
          </a:p>
          <a:p>
            <a:pPr lvl="2"/>
            <a:r>
              <a:rPr lang="en-CA" altLang="en-US" b="1" dirty="0"/>
              <a:t>C</a:t>
            </a:r>
            <a:r>
              <a:rPr lang="en-CA" altLang="en-US" dirty="0"/>
              <a:t> – Identifies that the network is directly connected and the interface is configured with an IP address and activated.</a:t>
            </a:r>
          </a:p>
          <a:p>
            <a:pPr lvl="2"/>
            <a:r>
              <a:rPr lang="en-CA" altLang="en-US" b="1" dirty="0"/>
              <a:t>L</a:t>
            </a:r>
            <a:r>
              <a:rPr lang="en-CA" altLang="en-US" dirty="0"/>
              <a:t> – Identifies that it is a local interface.  This is the IPv4 address of the interface on the router.</a:t>
            </a:r>
          </a:p>
        </p:txBody>
      </p:sp>
      <p:pic>
        <p:nvPicPr>
          <p:cNvPr id="3" name="Picture 2"/>
          <p:cNvPicPr>
            <a:picLocks noChangeAspect="1"/>
          </p:cNvPicPr>
          <p:nvPr/>
        </p:nvPicPr>
        <p:blipFill>
          <a:blip r:embed="rId3"/>
          <a:stretch>
            <a:fillRect/>
          </a:stretch>
        </p:blipFill>
        <p:spPr>
          <a:xfrm>
            <a:off x="127724" y="885974"/>
            <a:ext cx="5758947" cy="3510286"/>
          </a:xfrm>
          <a:prstGeom prst="rect">
            <a:avLst/>
          </a:prstGeom>
        </p:spPr>
      </p:pic>
    </p:spTree>
    <p:extLst>
      <p:ext uri="{BB962C8B-B14F-4D97-AF65-F5344CB8AC3E}">
        <p14:creationId xmlns:p14="http://schemas.microsoft.com/office/powerpoint/2010/main" val="2057528138"/>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783178" cy="757551"/>
          </a:xfrm>
        </p:spPr>
        <p:txBody>
          <a:bodyPr/>
          <a:lstStyle/>
          <a:p>
            <a:r>
              <a:rPr lang="en-US" altLang="en-US" sz="1600" dirty="0"/>
              <a:t>Router Routing Tables</a:t>
            </a:r>
            <a:br>
              <a:rPr lang="en-US" altLang="en-US" dirty="0"/>
            </a:br>
            <a:r>
              <a:rPr lang="en-US" altLang="en-US" dirty="0"/>
              <a:t>Understanding Remote Route Entries</a:t>
            </a:r>
            <a:endParaRPr lang="en-CA" altLang="en-US" dirty="0"/>
          </a:p>
        </p:txBody>
      </p:sp>
      <p:sp>
        <p:nvSpPr>
          <p:cNvPr id="13315" name="Content Placeholder 2"/>
          <p:cNvSpPr>
            <a:spLocks noGrp="1"/>
          </p:cNvSpPr>
          <p:nvPr>
            <p:ph idx="1"/>
          </p:nvPr>
        </p:nvSpPr>
        <p:spPr>
          <a:xfrm>
            <a:off x="5358065" y="153687"/>
            <a:ext cx="3408948" cy="4570713"/>
          </a:xfrm>
        </p:spPr>
        <p:txBody>
          <a:bodyPr/>
          <a:lstStyle/>
          <a:p>
            <a:pPr lvl="1"/>
            <a:r>
              <a:rPr lang="en-CA" altLang="en-US" sz="1500" b="1" dirty="0"/>
              <a:t>10.1.1.0/24</a:t>
            </a:r>
            <a:r>
              <a:rPr lang="en-CA" altLang="en-US" sz="1500" dirty="0"/>
              <a:t> identifies the destination network.</a:t>
            </a:r>
          </a:p>
          <a:p>
            <a:pPr lvl="1"/>
            <a:r>
              <a:rPr lang="en-CA" altLang="en-US" sz="1500" b="1" dirty="0"/>
              <a:t>90</a:t>
            </a:r>
            <a:r>
              <a:rPr lang="en-CA" altLang="en-US" sz="1500" dirty="0"/>
              <a:t> is the administrative distance for the corresponding network – or the trustworthiness of the route.  The lower the number, the more trustworthy it is.</a:t>
            </a:r>
          </a:p>
          <a:p>
            <a:pPr lvl="1"/>
            <a:r>
              <a:rPr lang="en-CA" altLang="en-US" b="1" dirty="0"/>
              <a:t>2170112</a:t>
            </a:r>
            <a:r>
              <a:rPr lang="en-CA" altLang="en-US" dirty="0"/>
              <a:t> – represents the metric or value assigned to reach the remote network.  Lower values indicate preferred routes.</a:t>
            </a:r>
          </a:p>
          <a:p>
            <a:pPr lvl="1"/>
            <a:r>
              <a:rPr lang="en-CA" altLang="en-US" b="1" dirty="0"/>
              <a:t>209.165.200.226</a:t>
            </a:r>
            <a:r>
              <a:rPr lang="en-CA" altLang="en-US" dirty="0"/>
              <a:t> – Next-hop or IP address of the next router to forward the packet.</a:t>
            </a:r>
          </a:p>
          <a:p>
            <a:pPr lvl="1"/>
            <a:r>
              <a:rPr lang="en-CA" altLang="en-US" b="1" dirty="0"/>
              <a:t>00:00:05</a:t>
            </a:r>
            <a:r>
              <a:rPr lang="en-CA" altLang="en-US" dirty="0"/>
              <a:t> -  Route Timestamp identifies when the router was last heard from.</a:t>
            </a:r>
          </a:p>
          <a:p>
            <a:pPr lvl="1"/>
            <a:r>
              <a:rPr lang="en-CA" altLang="en-US" b="1" dirty="0"/>
              <a:t>Serial/0/0/0</a:t>
            </a:r>
            <a:r>
              <a:rPr lang="en-CA" altLang="en-US" dirty="0"/>
              <a:t> – Outgoing Interface</a:t>
            </a:r>
          </a:p>
        </p:txBody>
      </p:sp>
      <p:pic>
        <p:nvPicPr>
          <p:cNvPr id="6" name="Picture 5"/>
          <p:cNvPicPr>
            <a:picLocks noChangeAspect="1"/>
          </p:cNvPicPr>
          <p:nvPr/>
        </p:nvPicPr>
        <p:blipFill>
          <a:blip r:embed="rId3"/>
          <a:stretch>
            <a:fillRect/>
          </a:stretch>
        </p:blipFill>
        <p:spPr>
          <a:xfrm>
            <a:off x="138363" y="798944"/>
            <a:ext cx="4953000" cy="2724150"/>
          </a:xfrm>
          <a:prstGeom prst="rect">
            <a:avLst/>
          </a:prstGeom>
        </p:spPr>
      </p:pic>
      <p:sp>
        <p:nvSpPr>
          <p:cNvPr id="9" name="Content Placeholder 2"/>
          <p:cNvSpPr txBox="1">
            <a:spLocks/>
          </p:cNvSpPr>
          <p:nvPr/>
        </p:nvSpPr>
        <p:spPr bwMode="auto">
          <a:xfrm>
            <a:off x="64169" y="3645568"/>
            <a:ext cx="5027194" cy="96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CA" altLang="en-US" dirty="0"/>
              <a:t>The </a:t>
            </a:r>
            <a:r>
              <a:rPr lang="en-CA" altLang="en-US" b="1" dirty="0"/>
              <a:t>D</a:t>
            </a:r>
            <a:r>
              <a:rPr lang="en-CA" altLang="en-US" dirty="0"/>
              <a:t> represents the Route Source which is how the network was learned by the router.  </a:t>
            </a:r>
            <a:r>
              <a:rPr lang="en-CA" altLang="en-US" b="1" dirty="0"/>
              <a:t>D</a:t>
            </a:r>
            <a:r>
              <a:rPr lang="en-CA" altLang="en-US" dirty="0"/>
              <a:t> identifies the route as an EIGRP route or (Enhanced Interior Gateway Routing Protocol)</a:t>
            </a:r>
          </a:p>
        </p:txBody>
      </p:sp>
    </p:spTree>
    <p:extLst>
      <p:ext uri="{BB962C8B-B14F-4D97-AF65-F5344CB8AC3E}">
        <p14:creationId xmlns:p14="http://schemas.microsoft.com/office/powerpoint/2010/main" val="3142579958"/>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Router Routing Tables</a:t>
            </a:r>
            <a:br>
              <a:rPr lang="en-US" altLang="en-US" dirty="0"/>
            </a:br>
            <a:r>
              <a:rPr lang="en-US" altLang="en-US" dirty="0"/>
              <a:t>Next-Hop Address</a:t>
            </a:r>
            <a:endParaRPr lang="en-CA" altLang="en-US" dirty="0"/>
          </a:p>
        </p:txBody>
      </p:sp>
      <p:sp>
        <p:nvSpPr>
          <p:cNvPr id="13315" name="Content Placeholder 2"/>
          <p:cNvSpPr>
            <a:spLocks noGrp="1"/>
          </p:cNvSpPr>
          <p:nvPr>
            <p:ph idx="1"/>
          </p:nvPr>
        </p:nvSpPr>
        <p:spPr>
          <a:xfrm>
            <a:off x="5360894" y="420169"/>
            <a:ext cx="3684495" cy="4256106"/>
          </a:xfrm>
        </p:spPr>
        <p:txBody>
          <a:bodyPr/>
          <a:lstStyle/>
          <a:p>
            <a:pPr lvl="1"/>
            <a:r>
              <a:rPr lang="en-CA" altLang="en-US" sz="1500" dirty="0"/>
              <a:t>When a packet arrives at a router destined for a remote network, it will send the packet to the next hop address corresponding to the destination network address in its routing table.</a:t>
            </a:r>
          </a:p>
          <a:p>
            <a:pPr lvl="1"/>
            <a:r>
              <a:rPr lang="en-CA" altLang="en-US" sz="1500" dirty="0"/>
              <a:t>For example, if the R1 router in the figure to the left receives a packet destined for a device on the 10.1.1.0/24 network, it will send it to the next hop address of 209.165.200.226.  </a:t>
            </a:r>
          </a:p>
          <a:p>
            <a:pPr lvl="1"/>
            <a:r>
              <a:rPr lang="en-CA" altLang="en-US" sz="1500" dirty="0"/>
              <a:t>Notice in the routing table, a default gateway address is not set – if the router receives a packet for a network that isn’t in the routing table, it will be dropped.</a:t>
            </a:r>
            <a:endParaRPr lang="en-CA" altLang="en-US" dirty="0"/>
          </a:p>
        </p:txBody>
      </p:sp>
      <p:pic>
        <p:nvPicPr>
          <p:cNvPr id="4" name="Picture 3"/>
          <p:cNvPicPr>
            <a:picLocks noChangeAspect="1"/>
          </p:cNvPicPr>
          <p:nvPr/>
        </p:nvPicPr>
        <p:blipFill>
          <a:blip r:embed="rId3"/>
          <a:stretch>
            <a:fillRect/>
          </a:stretch>
        </p:blipFill>
        <p:spPr>
          <a:xfrm>
            <a:off x="220327" y="931946"/>
            <a:ext cx="4981575" cy="1466850"/>
          </a:xfrm>
          <a:prstGeom prst="rect">
            <a:avLst/>
          </a:prstGeom>
        </p:spPr>
      </p:pic>
      <p:pic>
        <p:nvPicPr>
          <p:cNvPr id="6" name="Picture 5"/>
          <p:cNvPicPr>
            <a:picLocks noChangeAspect="1"/>
          </p:cNvPicPr>
          <p:nvPr/>
        </p:nvPicPr>
        <p:blipFill>
          <a:blip r:embed="rId4"/>
          <a:stretch>
            <a:fillRect/>
          </a:stretch>
        </p:blipFill>
        <p:spPr>
          <a:xfrm>
            <a:off x="1195889" y="2531798"/>
            <a:ext cx="3495675" cy="2276475"/>
          </a:xfrm>
          <a:prstGeom prst="rect">
            <a:avLst/>
          </a:prstGeom>
        </p:spPr>
      </p:pic>
    </p:spTree>
    <p:extLst>
      <p:ext uri="{BB962C8B-B14F-4D97-AF65-F5344CB8AC3E}">
        <p14:creationId xmlns:p14="http://schemas.microsoft.com/office/powerpoint/2010/main" val="5112996"/>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8301317" cy="757551"/>
          </a:xfrm>
        </p:spPr>
        <p:txBody>
          <a:bodyPr/>
          <a:lstStyle/>
          <a:p>
            <a:r>
              <a:rPr lang="en-US" altLang="en-US" sz="1600" dirty="0"/>
              <a:t>Router Routing Tables</a:t>
            </a:r>
            <a:br>
              <a:rPr lang="en-US" altLang="en-US" dirty="0"/>
            </a:br>
            <a:r>
              <a:rPr lang="en-US" altLang="en-US" dirty="0"/>
              <a:t>Video Demonstration – Explaining the IPv4 Routing Table  </a:t>
            </a:r>
            <a:endParaRPr lang="en-CA" altLang="en-US" dirty="0"/>
          </a:p>
        </p:txBody>
      </p:sp>
      <p:sp>
        <p:nvSpPr>
          <p:cNvPr id="13315" name="Content Placeholder 2"/>
          <p:cNvSpPr>
            <a:spLocks noGrp="1"/>
          </p:cNvSpPr>
          <p:nvPr>
            <p:ph idx="1"/>
          </p:nvPr>
        </p:nvSpPr>
        <p:spPr>
          <a:xfrm>
            <a:off x="5309936" y="798944"/>
            <a:ext cx="3780747" cy="3893372"/>
          </a:xfrm>
        </p:spPr>
        <p:txBody>
          <a:bodyPr/>
          <a:lstStyle/>
          <a:p>
            <a:pPr lvl="1"/>
            <a:r>
              <a:rPr lang="en-CA" altLang="en-US" sz="1500" dirty="0"/>
              <a:t>Router R1:</a:t>
            </a:r>
          </a:p>
          <a:p>
            <a:pPr lvl="2"/>
            <a:r>
              <a:rPr lang="en-CA" altLang="en-US" dirty="0"/>
              <a:t>Has three directly connected routes highlighted in yellow.</a:t>
            </a:r>
          </a:p>
          <a:p>
            <a:pPr lvl="2"/>
            <a:r>
              <a:rPr lang="en-CA" altLang="en-US" dirty="0"/>
              <a:t>The first two routing entries of the routing table for networks 10.1.1.0/24 and 10.1.2.0/24 are for the remote networks connected to the R2 router. </a:t>
            </a:r>
          </a:p>
          <a:p>
            <a:pPr lvl="3"/>
            <a:r>
              <a:rPr lang="en-CA" altLang="en-US" sz="1200" dirty="0"/>
              <a:t>R1 learned about these networks from R2 via the EIGRP dynamic routing protocol.</a:t>
            </a:r>
          </a:p>
          <a:p>
            <a:pPr lvl="3"/>
            <a:r>
              <a:rPr lang="en-CA" altLang="en-US" sz="1200" dirty="0"/>
              <a:t>Next hop router is indicated via 209.165.200.226.  This is where the router needs to forward the packet. </a:t>
            </a:r>
          </a:p>
          <a:p>
            <a:pPr lvl="3"/>
            <a:r>
              <a:rPr lang="en-CA" altLang="en-US" sz="1200" dirty="0"/>
              <a:t>The router will send the packet to the next hop address by exiting its own Serial/0/0/0 interface.</a:t>
            </a:r>
          </a:p>
          <a:p>
            <a:pPr lvl="2"/>
            <a:r>
              <a:rPr lang="en-CA" altLang="en-US" dirty="0"/>
              <a:t>A connected network entry does not have a next hop address.  It will indicate which interface to exit out of, for example, GigabitEthernet0/0.</a:t>
            </a:r>
          </a:p>
        </p:txBody>
      </p:sp>
      <p:pic>
        <p:nvPicPr>
          <p:cNvPr id="2" name="Picture 1"/>
          <p:cNvPicPr>
            <a:picLocks noChangeAspect="1"/>
          </p:cNvPicPr>
          <p:nvPr/>
        </p:nvPicPr>
        <p:blipFill>
          <a:blip r:embed="rId3"/>
          <a:stretch>
            <a:fillRect/>
          </a:stretch>
        </p:blipFill>
        <p:spPr>
          <a:xfrm>
            <a:off x="189247" y="716130"/>
            <a:ext cx="4257675" cy="1771650"/>
          </a:xfrm>
          <a:prstGeom prst="rect">
            <a:avLst/>
          </a:prstGeom>
        </p:spPr>
      </p:pic>
      <p:pic>
        <p:nvPicPr>
          <p:cNvPr id="6" name="Picture 5"/>
          <p:cNvPicPr>
            <a:picLocks noChangeAspect="1"/>
          </p:cNvPicPr>
          <p:nvPr/>
        </p:nvPicPr>
        <p:blipFill>
          <a:blip r:embed="rId4"/>
          <a:stretch>
            <a:fillRect/>
          </a:stretch>
        </p:blipFill>
        <p:spPr>
          <a:xfrm>
            <a:off x="499811" y="2659229"/>
            <a:ext cx="4810125" cy="1685925"/>
          </a:xfrm>
          <a:prstGeom prst="rect">
            <a:avLst/>
          </a:prstGeom>
        </p:spPr>
      </p:pic>
    </p:spTree>
    <p:extLst>
      <p:ext uri="{BB962C8B-B14F-4D97-AF65-F5344CB8AC3E}">
        <p14:creationId xmlns:p14="http://schemas.microsoft.com/office/powerpoint/2010/main" val="1400042870"/>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6.3 Routers</a:t>
            </a:r>
          </a:p>
        </p:txBody>
      </p:sp>
    </p:spTree>
    <p:extLst>
      <p:ext uri="{BB962C8B-B14F-4D97-AF65-F5344CB8AC3E}">
        <p14:creationId xmlns:p14="http://schemas.microsoft.com/office/powerpoint/2010/main" val="411652371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Anatomy of a Router</a:t>
            </a:r>
            <a:br>
              <a:rPr lang="en-US" altLang="en-US" dirty="0"/>
            </a:br>
            <a:r>
              <a:rPr lang="en-US" altLang="en-US" dirty="0"/>
              <a:t>A Router is a Computer</a:t>
            </a:r>
            <a:endParaRPr lang="en-CA" altLang="en-US" dirty="0"/>
          </a:p>
        </p:txBody>
      </p:sp>
      <p:sp>
        <p:nvSpPr>
          <p:cNvPr id="13315" name="Content Placeholder 2"/>
          <p:cNvSpPr>
            <a:spLocks noGrp="1"/>
          </p:cNvSpPr>
          <p:nvPr>
            <p:ph idx="1"/>
          </p:nvPr>
        </p:nvSpPr>
        <p:spPr>
          <a:xfrm>
            <a:off x="5298140" y="122345"/>
            <a:ext cx="3573143" cy="4545908"/>
          </a:xfrm>
        </p:spPr>
        <p:txBody>
          <a:bodyPr/>
          <a:lstStyle/>
          <a:p>
            <a:pPr lvl="1"/>
            <a:r>
              <a:rPr lang="en-CA" altLang="en-US" sz="1500" dirty="0"/>
              <a:t>A router is a computer.  Like computers, a router requires a </a:t>
            </a:r>
            <a:r>
              <a:rPr lang="en-CA" altLang="en-US" sz="1300" dirty="0"/>
              <a:t>CPU, an operating system, and memory.</a:t>
            </a:r>
          </a:p>
          <a:p>
            <a:pPr lvl="1"/>
            <a:r>
              <a:rPr lang="en-CA" altLang="en-US" sz="1500" dirty="0"/>
              <a:t>Cisco routers are designed to meet the needs of wide variety of businesses and networks:</a:t>
            </a:r>
          </a:p>
          <a:p>
            <a:pPr lvl="2"/>
            <a:r>
              <a:rPr lang="en-CA" altLang="en-US" sz="1300" dirty="0"/>
              <a:t>Branch – Teleworkers, small businesses, and medium-size branch sites.</a:t>
            </a:r>
          </a:p>
          <a:p>
            <a:pPr lvl="2"/>
            <a:r>
              <a:rPr lang="en-CA" altLang="en-US" sz="1300" dirty="0"/>
              <a:t>WAN – Large businesses, organizations and enterprises.</a:t>
            </a:r>
          </a:p>
          <a:p>
            <a:pPr lvl="2"/>
            <a:r>
              <a:rPr lang="en-CA" altLang="en-US" sz="1300" dirty="0"/>
              <a:t>Service Provider – Large service providers.</a:t>
            </a:r>
          </a:p>
          <a:p>
            <a:pPr lvl="1"/>
            <a:endParaRPr lang="en-CA" altLang="en-US" sz="1500"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278732" y="1040720"/>
            <a:ext cx="4495800" cy="3305175"/>
          </a:xfrm>
          <a:prstGeom prst="rect">
            <a:avLst/>
          </a:prstGeom>
        </p:spPr>
      </p:pic>
    </p:spTree>
    <p:extLst>
      <p:ext uri="{BB962C8B-B14F-4D97-AF65-F5344CB8AC3E}">
        <p14:creationId xmlns:p14="http://schemas.microsoft.com/office/powerpoint/2010/main" val="3582492826"/>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Anatomy of a Router</a:t>
            </a:r>
            <a:br>
              <a:rPr lang="en-US" altLang="en-US" dirty="0"/>
            </a:br>
            <a:r>
              <a:rPr lang="en-US" altLang="en-US" dirty="0" err="1"/>
              <a:t>Router</a:t>
            </a:r>
            <a:r>
              <a:rPr lang="en-US" altLang="en-US" dirty="0"/>
              <a:t> CPU and OS</a:t>
            </a:r>
            <a:endParaRPr lang="en-CA" altLang="en-US" dirty="0"/>
          </a:p>
        </p:txBody>
      </p:sp>
      <p:sp>
        <p:nvSpPr>
          <p:cNvPr id="13315" name="Content Placeholder 2"/>
          <p:cNvSpPr>
            <a:spLocks noGrp="1"/>
          </p:cNvSpPr>
          <p:nvPr>
            <p:ph idx="1"/>
          </p:nvPr>
        </p:nvSpPr>
        <p:spPr>
          <a:xfrm>
            <a:off x="5298141" y="244648"/>
            <a:ext cx="3533038" cy="4391519"/>
          </a:xfrm>
        </p:spPr>
        <p:txBody>
          <a:bodyPr/>
          <a:lstStyle/>
          <a:p>
            <a:pPr lvl="1"/>
            <a:r>
              <a:rPr lang="en-CA" altLang="en-US" sz="1500" dirty="0"/>
              <a:t>Like computers, Cisco routers require a CPU to execute OS instructions including system initialization, routing functions and switching functions.</a:t>
            </a:r>
          </a:p>
          <a:p>
            <a:pPr lvl="1"/>
            <a:r>
              <a:rPr lang="en-CA" altLang="en-US" sz="1500" dirty="0"/>
              <a:t>The component highlighted in the figure to the left is the CPU of a Cisco 1941 with the heatsink attached. A heatsink is used to dissipate the heat from the CPU for cooling purposes. </a:t>
            </a:r>
          </a:p>
          <a:p>
            <a:pPr lvl="1"/>
            <a:r>
              <a:rPr lang="en-CA" altLang="en-US" sz="1500" dirty="0"/>
              <a:t>The CPU requires an operating system to provide routing and switching functions.  Most Cisco devices use the Cisco Internetwork Operating System (IOS).</a:t>
            </a:r>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297516" y="961774"/>
            <a:ext cx="5000625" cy="3171825"/>
          </a:xfrm>
          <a:prstGeom prst="rect">
            <a:avLst/>
          </a:prstGeom>
        </p:spPr>
      </p:pic>
    </p:spTree>
    <p:extLst>
      <p:ext uri="{BB962C8B-B14F-4D97-AF65-F5344CB8AC3E}">
        <p14:creationId xmlns:p14="http://schemas.microsoft.com/office/powerpoint/2010/main" val="339686547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6.1 Network Layer Protocols</a:t>
            </a:r>
          </a:p>
        </p:txBody>
      </p:sp>
    </p:spTree>
    <p:extLst>
      <p:ext uri="{BB962C8B-B14F-4D97-AF65-F5344CB8AC3E}">
        <p14:creationId xmlns:p14="http://schemas.microsoft.com/office/powerpoint/2010/main" val="67309964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Anatomy of a Router</a:t>
            </a:r>
            <a:br>
              <a:rPr lang="en-US" altLang="en-US" dirty="0"/>
            </a:br>
            <a:r>
              <a:rPr lang="en-US" altLang="en-US" dirty="0" err="1"/>
              <a:t>Router</a:t>
            </a:r>
            <a:r>
              <a:rPr lang="en-US" altLang="en-US" dirty="0"/>
              <a:t> Memory</a:t>
            </a:r>
            <a:endParaRPr lang="en-CA" altLang="en-US" dirty="0"/>
          </a:p>
        </p:txBody>
      </p:sp>
      <p:sp>
        <p:nvSpPr>
          <p:cNvPr id="13315" name="Content Placeholder 2"/>
          <p:cNvSpPr>
            <a:spLocks noGrp="1"/>
          </p:cNvSpPr>
          <p:nvPr>
            <p:ph idx="1"/>
          </p:nvPr>
        </p:nvSpPr>
        <p:spPr>
          <a:xfrm>
            <a:off x="5038474" y="132354"/>
            <a:ext cx="3792705" cy="4648193"/>
          </a:xfrm>
        </p:spPr>
        <p:txBody>
          <a:bodyPr/>
          <a:lstStyle/>
          <a:p>
            <a:pPr lvl="1"/>
            <a:r>
              <a:rPr lang="en-CA" altLang="en-US" sz="1500" dirty="0"/>
              <a:t>Volatile memory – requires continual power to store information.</a:t>
            </a:r>
          </a:p>
          <a:p>
            <a:pPr lvl="1"/>
            <a:r>
              <a:rPr lang="en-CA" altLang="en-US" sz="1500" dirty="0"/>
              <a:t>Non-volatile memory – does not require continual power.</a:t>
            </a:r>
          </a:p>
          <a:p>
            <a:pPr lvl="1"/>
            <a:r>
              <a:rPr lang="en-CA" altLang="en-US" sz="1500" dirty="0"/>
              <a:t>A router uses four types of memory:</a:t>
            </a:r>
          </a:p>
          <a:p>
            <a:pPr lvl="2"/>
            <a:r>
              <a:rPr lang="en-CA" altLang="en-US" sz="1300" dirty="0"/>
              <a:t>RAM – Volatile memory used to store applications, processes, and data needed to be executed by the CPU.</a:t>
            </a:r>
          </a:p>
          <a:p>
            <a:pPr lvl="2"/>
            <a:r>
              <a:rPr lang="en-CA" altLang="en-US" sz="1300" dirty="0"/>
              <a:t>ROM – Non-volatile memory used to store crucial operational instructions and a limited IOS.  ROM is firmware embedded on an integrated circuit inside of the router.</a:t>
            </a:r>
          </a:p>
          <a:p>
            <a:pPr lvl="2"/>
            <a:r>
              <a:rPr lang="en-CA" altLang="en-US" sz="1300" dirty="0"/>
              <a:t>NVRAM – Non-volatile memory used as permanent storage for the startup configuration file (startup-config).</a:t>
            </a:r>
          </a:p>
          <a:p>
            <a:pPr lvl="2"/>
            <a:r>
              <a:rPr lang="en-CA" altLang="en-US" sz="1300" dirty="0"/>
              <a:t>Flash – Non-volatile memory used as permanent storage for the IOS and other operating system files such as log or backup files.</a:t>
            </a:r>
            <a:endParaRPr lang="en-CA" altLang="en-US" sz="1500"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94999" y="798944"/>
            <a:ext cx="4943475" cy="3867150"/>
          </a:xfrm>
          <a:prstGeom prst="rect">
            <a:avLst/>
          </a:prstGeom>
        </p:spPr>
      </p:pic>
    </p:spTree>
    <p:extLst>
      <p:ext uri="{BB962C8B-B14F-4D97-AF65-F5344CB8AC3E}">
        <p14:creationId xmlns:p14="http://schemas.microsoft.com/office/powerpoint/2010/main" val="74386502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Anatomy of a Router</a:t>
            </a:r>
            <a:br>
              <a:rPr lang="en-US" altLang="en-US" dirty="0"/>
            </a:br>
            <a:r>
              <a:rPr lang="en-US" altLang="en-US" dirty="0"/>
              <a:t>Inside a Router</a:t>
            </a:r>
            <a:endParaRPr lang="en-CA" altLang="en-US" dirty="0"/>
          </a:p>
        </p:txBody>
      </p:sp>
      <p:sp>
        <p:nvSpPr>
          <p:cNvPr id="13315" name="Content Placeholder 2"/>
          <p:cNvSpPr>
            <a:spLocks noGrp="1"/>
          </p:cNvSpPr>
          <p:nvPr>
            <p:ph idx="1"/>
          </p:nvPr>
        </p:nvSpPr>
        <p:spPr>
          <a:xfrm>
            <a:off x="4948989" y="866023"/>
            <a:ext cx="3737811" cy="3340763"/>
          </a:xfrm>
        </p:spPr>
        <p:txBody>
          <a:bodyPr/>
          <a:lstStyle/>
          <a:p>
            <a:pPr lvl="1"/>
            <a:r>
              <a:rPr lang="en-CA" altLang="en-US" sz="1500" dirty="0"/>
              <a:t>There are numerous types and models of routers, however, they all have the same general hardware components:</a:t>
            </a:r>
          </a:p>
          <a:p>
            <a:pPr lvl="2"/>
            <a:r>
              <a:rPr lang="en-CA" altLang="en-US" sz="1300" dirty="0"/>
              <a:t>Power supply</a:t>
            </a:r>
          </a:p>
          <a:p>
            <a:pPr lvl="2"/>
            <a:r>
              <a:rPr lang="en-CA" altLang="en-US" sz="1300" dirty="0"/>
              <a:t>Cooling fan</a:t>
            </a:r>
          </a:p>
          <a:p>
            <a:pPr lvl="2"/>
            <a:r>
              <a:rPr lang="en-CA" altLang="en-US" sz="1300" dirty="0"/>
              <a:t>SDRAM - Synchronous Dynamic RAM</a:t>
            </a:r>
          </a:p>
          <a:p>
            <a:pPr lvl="2"/>
            <a:r>
              <a:rPr lang="en-CA" altLang="en-US" sz="1300" dirty="0"/>
              <a:t>Non-volatile RAM (NVRAM)</a:t>
            </a:r>
          </a:p>
          <a:p>
            <a:pPr lvl="2"/>
            <a:r>
              <a:rPr lang="en-CA" altLang="en-US" sz="1300" dirty="0"/>
              <a:t>CPU</a:t>
            </a:r>
          </a:p>
          <a:p>
            <a:pPr lvl="2"/>
            <a:r>
              <a:rPr lang="en-CA" altLang="en-US" sz="1300" dirty="0"/>
              <a:t>Heat shields</a:t>
            </a:r>
          </a:p>
          <a:p>
            <a:pPr lvl="2"/>
            <a:r>
              <a:rPr lang="en-CA" altLang="en-US" sz="1300" dirty="0"/>
              <a:t>Advanced Integration Module (AIM)</a:t>
            </a:r>
          </a:p>
          <a:p>
            <a:pPr lvl="2"/>
            <a:endParaRPr lang="en-CA" altLang="en-US" sz="1300"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309562" y="866023"/>
            <a:ext cx="3952875" cy="3571875"/>
          </a:xfrm>
          <a:prstGeom prst="rect">
            <a:avLst/>
          </a:prstGeom>
        </p:spPr>
      </p:pic>
    </p:spTree>
    <p:extLst>
      <p:ext uri="{BB962C8B-B14F-4D97-AF65-F5344CB8AC3E}">
        <p14:creationId xmlns:p14="http://schemas.microsoft.com/office/powerpoint/2010/main" val="323698934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Anatomy of a Router</a:t>
            </a:r>
            <a:br>
              <a:rPr lang="en-US" altLang="en-US" dirty="0"/>
            </a:br>
            <a:r>
              <a:rPr lang="en-US" altLang="en-US" dirty="0"/>
              <a:t>Connect to a Router</a:t>
            </a:r>
            <a:endParaRPr lang="en-CA" altLang="en-US" dirty="0"/>
          </a:p>
        </p:txBody>
      </p:sp>
      <p:sp>
        <p:nvSpPr>
          <p:cNvPr id="13315" name="Content Placeholder 2"/>
          <p:cNvSpPr>
            <a:spLocks noGrp="1"/>
          </p:cNvSpPr>
          <p:nvPr>
            <p:ph idx="1"/>
          </p:nvPr>
        </p:nvSpPr>
        <p:spPr>
          <a:xfrm>
            <a:off x="4884819" y="322131"/>
            <a:ext cx="3978443" cy="4418311"/>
          </a:xfrm>
        </p:spPr>
        <p:txBody>
          <a:bodyPr/>
          <a:lstStyle/>
          <a:p>
            <a:pPr lvl="1"/>
            <a:r>
              <a:rPr lang="en-CA" altLang="en-US" dirty="0"/>
              <a:t>Cisco devices, routers, and switches typically interconnect many devices. The Cisco 1941 router backplane includes the following ports and connections:</a:t>
            </a:r>
          </a:p>
          <a:p>
            <a:pPr lvl="3"/>
            <a:r>
              <a:rPr lang="en-CA" altLang="en-US" sz="1200" dirty="0"/>
              <a:t>Enhanced High-speed WAN Interface Card (</a:t>
            </a:r>
            <a:r>
              <a:rPr lang="en-CA" altLang="en-US" sz="1200" dirty="0" err="1"/>
              <a:t>eHWIC</a:t>
            </a:r>
            <a:r>
              <a:rPr lang="en-CA" altLang="en-US" sz="1200" dirty="0"/>
              <a:t>) Slots</a:t>
            </a:r>
          </a:p>
          <a:p>
            <a:pPr lvl="3"/>
            <a:r>
              <a:rPr lang="en-CA" altLang="en-US" sz="1200" dirty="0"/>
              <a:t>Auxiliary (AUX) – RJ-45 port for remote management.</a:t>
            </a:r>
          </a:p>
          <a:p>
            <a:pPr lvl="3"/>
            <a:r>
              <a:rPr lang="en-CA" altLang="en-US" sz="1200" dirty="0"/>
              <a:t>Console Port – Used for initial configuration and Command Line Interface access – RJ-45 or USB Type-B (mini-B USB)</a:t>
            </a:r>
          </a:p>
          <a:p>
            <a:pPr lvl="3"/>
            <a:r>
              <a:rPr lang="en-CA" altLang="en-US" sz="1200" dirty="0"/>
              <a:t>Gigabit Ethernet used to provide LAN access by connecting to switches, users, or to other routers.</a:t>
            </a:r>
          </a:p>
          <a:p>
            <a:pPr lvl="3"/>
            <a:r>
              <a:rPr lang="en-CA" altLang="en-US" sz="1200" dirty="0"/>
              <a:t>Compact Flash Slots – Labeled as CF0 and CF1 and used to provide increased storage flash space upgradable to 4GB.</a:t>
            </a:r>
          </a:p>
          <a:p>
            <a:pPr lvl="3"/>
            <a:r>
              <a:rPr lang="en-CA" altLang="en-US" sz="1200" dirty="0"/>
              <a:t>USB port – used to provide additional storage space.</a:t>
            </a:r>
          </a:p>
          <a:p>
            <a:pPr lvl="1"/>
            <a:endParaRPr lang="en-CA" altLang="en-US" sz="1500" dirty="0"/>
          </a:p>
          <a:p>
            <a:pPr lvl="1"/>
            <a:endParaRPr lang="en-CA" altLang="en-US" sz="1300" dirty="0"/>
          </a:p>
          <a:p>
            <a:pPr lvl="2"/>
            <a:endParaRPr lang="en-CA" altLang="en-US" sz="1300"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203785" y="798944"/>
            <a:ext cx="4581525" cy="3667125"/>
          </a:xfrm>
          <a:prstGeom prst="rect">
            <a:avLst/>
          </a:prstGeom>
        </p:spPr>
      </p:pic>
    </p:spTree>
    <p:extLst>
      <p:ext uri="{BB962C8B-B14F-4D97-AF65-F5344CB8AC3E}">
        <p14:creationId xmlns:p14="http://schemas.microsoft.com/office/powerpoint/2010/main" val="404096497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Anatomy of a Router</a:t>
            </a:r>
            <a:br>
              <a:rPr lang="en-US" altLang="en-US" dirty="0"/>
            </a:br>
            <a:r>
              <a:rPr lang="en-US" altLang="en-US" dirty="0"/>
              <a:t>LAN and WAN Interfaces</a:t>
            </a:r>
            <a:endParaRPr lang="en-CA" altLang="en-US" dirty="0"/>
          </a:p>
        </p:txBody>
      </p:sp>
      <p:sp>
        <p:nvSpPr>
          <p:cNvPr id="13315" name="Content Placeholder 2"/>
          <p:cNvSpPr>
            <a:spLocks noGrp="1"/>
          </p:cNvSpPr>
          <p:nvPr>
            <p:ph idx="1"/>
          </p:nvPr>
        </p:nvSpPr>
        <p:spPr>
          <a:xfrm>
            <a:off x="5045242" y="344905"/>
            <a:ext cx="3657600" cy="4395537"/>
          </a:xfrm>
        </p:spPr>
        <p:txBody>
          <a:bodyPr/>
          <a:lstStyle/>
          <a:p>
            <a:pPr lvl="1"/>
            <a:r>
              <a:rPr lang="en-CA" altLang="en-US" sz="1500" dirty="0"/>
              <a:t>The most common ways to access user EXEC mode in the CLI environment on a Cisco router:</a:t>
            </a:r>
          </a:p>
          <a:p>
            <a:pPr lvl="2"/>
            <a:r>
              <a:rPr lang="en-CA" altLang="en-US" sz="1300" dirty="0"/>
              <a:t>Console – This is a physical management port that provides out-of-band access to the Cisco router.  Out-of-band means that it is dedicated and does not require network services to be configured on the router.</a:t>
            </a:r>
          </a:p>
          <a:p>
            <a:pPr lvl="2"/>
            <a:r>
              <a:rPr lang="en-CA" altLang="en-US" sz="1300" dirty="0"/>
              <a:t>Secure Shell (SSH) – This is a secure method of remotely establishing a CLI connection over a network.  SSH does require active networking services configured.</a:t>
            </a:r>
          </a:p>
          <a:p>
            <a:pPr lvl="2"/>
            <a:r>
              <a:rPr lang="en-CA" altLang="en-US" sz="1300" dirty="0"/>
              <a:t>Telnet – Telnet is an insecure method of remotely establishing a CLI session through a virtual interface over a network.  The connection is not encrypted.</a:t>
            </a:r>
          </a:p>
          <a:p>
            <a:pPr marL="261937" lvl="2" indent="0">
              <a:buNone/>
            </a:pPr>
            <a:endParaRPr lang="en-CA" altLang="en-US" sz="1300" dirty="0"/>
          </a:p>
          <a:p>
            <a:pPr lvl="2"/>
            <a:endParaRPr lang="en-CA" altLang="en-US" sz="1300" dirty="0"/>
          </a:p>
          <a:p>
            <a:pPr lvl="1"/>
            <a:endParaRPr lang="en-CA" altLang="en-US" sz="1300" dirty="0"/>
          </a:p>
          <a:p>
            <a:pPr lvl="2"/>
            <a:endParaRPr lang="en-CA" altLang="en-US" sz="1300"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188808" y="2177350"/>
            <a:ext cx="4714875" cy="2019300"/>
          </a:xfrm>
          <a:prstGeom prst="rect">
            <a:avLst/>
          </a:prstGeom>
        </p:spPr>
      </p:pic>
      <p:sp>
        <p:nvSpPr>
          <p:cNvPr id="6" name="Content Placeholder 2"/>
          <p:cNvSpPr txBox="1">
            <a:spLocks/>
          </p:cNvSpPr>
          <p:nvPr/>
        </p:nvSpPr>
        <p:spPr bwMode="auto">
          <a:xfrm>
            <a:off x="56775" y="787762"/>
            <a:ext cx="4755857" cy="118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CA" altLang="en-US" sz="1500" dirty="0"/>
              <a:t>Cisco router connections can be classified in two categories:  </a:t>
            </a:r>
          </a:p>
          <a:p>
            <a:pPr lvl="2"/>
            <a:r>
              <a:rPr lang="en-CA" altLang="en-US" sz="1300" dirty="0"/>
              <a:t>In-band router interfaces – LAN and WAN interfaces</a:t>
            </a:r>
          </a:p>
          <a:p>
            <a:pPr lvl="2"/>
            <a:r>
              <a:rPr lang="en-CA" altLang="en-US" sz="1300" dirty="0"/>
              <a:t>Management ports – Console and AUX ports</a:t>
            </a:r>
          </a:p>
          <a:p>
            <a:pPr lvl="1"/>
            <a:endParaRPr lang="en-CA" altLang="en-US" sz="1300" dirty="0"/>
          </a:p>
          <a:p>
            <a:pPr lvl="2"/>
            <a:endParaRPr lang="en-CA" altLang="en-US" sz="1300" dirty="0"/>
          </a:p>
          <a:p>
            <a:pPr lvl="1"/>
            <a:endParaRPr lang="en-CA" altLang="en-US" dirty="0"/>
          </a:p>
          <a:p>
            <a:pPr lvl="1"/>
            <a:endParaRPr lang="en-CA" altLang="en-US" dirty="0"/>
          </a:p>
          <a:p>
            <a:pPr lvl="1"/>
            <a:endParaRPr lang="en-CA" altLang="en-US" dirty="0"/>
          </a:p>
          <a:p>
            <a:pPr lvl="1"/>
            <a:endParaRPr lang="en-CA" altLang="en-US" dirty="0"/>
          </a:p>
        </p:txBody>
      </p:sp>
    </p:spTree>
    <p:extLst>
      <p:ext uri="{BB962C8B-B14F-4D97-AF65-F5344CB8AC3E}">
        <p14:creationId xmlns:p14="http://schemas.microsoft.com/office/powerpoint/2010/main" val="308132954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Router Boot-up</a:t>
            </a:r>
            <a:br>
              <a:rPr lang="en-US" altLang="en-US" dirty="0"/>
            </a:br>
            <a:r>
              <a:rPr lang="en-US" altLang="en-US" dirty="0" err="1"/>
              <a:t>Bootset</a:t>
            </a:r>
            <a:r>
              <a:rPr lang="en-US" altLang="en-US" dirty="0"/>
              <a:t> Files</a:t>
            </a:r>
            <a:endParaRPr lang="en-CA" altLang="en-US" dirty="0"/>
          </a:p>
        </p:txBody>
      </p:sp>
      <p:sp>
        <p:nvSpPr>
          <p:cNvPr id="13315" name="Content Placeholder 2"/>
          <p:cNvSpPr>
            <a:spLocks noGrp="1"/>
          </p:cNvSpPr>
          <p:nvPr>
            <p:ph idx="1"/>
          </p:nvPr>
        </p:nvSpPr>
        <p:spPr>
          <a:xfrm>
            <a:off x="5069305" y="683078"/>
            <a:ext cx="3216442" cy="3640269"/>
          </a:xfrm>
        </p:spPr>
        <p:txBody>
          <a:bodyPr/>
          <a:lstStyle/>
          <a:p>
            <a:pPr lvl="1"/>
            <a:r>
              <a:rPr lang="en-CA" altLang="en-US" sz="1500" dirty="0"/>
              <a:t>Cisco routers and switches load the IOS image and </a:t>
            </a:r>
            <a:r>
              <a:rPr lang="en-CA" altLang="en-US" sz="1500" dirty="0" err="1"/>
              <a:t>startup</a:t>
            </a:r>
            <a:r>
              <a:rPr lang="en-CA" altLang="en-US" sz="1500" dirty="0"/>
              <a:t> configuration file into RAM when they are booted.  </a:t>
            </a:r>
          </a:p>
          <a:p>
            <a:pPr lvl="1"/>
            <a:r>
              <a:rPr lang="en-CA" altLang="en-US" dirty="0"/>
              <a:t>The running configuration is modified when the network administrator makes any changes.  These changes should be saved to the </a:t>
            </a:r>
            <a:r>
              <a:rPr lang="en-CA" altLang="en-US" dirty="0" err="1"/>
              <a:t>startup</a:t>
            </a:r>
            <a:r>
              <a:rPr lang="en-CA" altLang="en-US" dirty="0"/>
              <a:t> configuration file in NVRAM in order for them to take effect on the next reboot of the router or during in the event of a power loss.</a:t>
            </a:r>
          </a:p>
          <a:p>
            <a:pPr lvl="1"/>
            <a:endParaRPr lang="en-CA" altLang="en-US" sz="1500" dirty="0"/>
          </a:p>
          <a:p>
            <a:pPr lvl="1"/>
            <a:endParaRPr lang="en-CA" altLang="en-US" sz="1300" dirty="0"/>
          </a:p>
          <a:p>
            <a:pPr lvl="2"/>
            <a:endParaRPr lang="en-CA" altLang="en-US" sz="1300"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218323" y="894598"/>
            <a:ext cx="4448175" cy="3514725"/>
          </a:xfrm>
          <a:prstGeom prst="rect">
            <a:avLst/>
          </a:prstGeom>
        </p:spPr>
      </p:pic>
    </p:spTree>
    <p:extLst>
      <p:ext uri="{BB962C8B-B14F-4D97-AF65-F5344CB8AC3E}">
        <p14:creationId xmlns:p14="http://schemas.microsoft.com/office/powerpoint/2010/main" val="905469751"/>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5298140" cy="757551"/>
          </a:xfrm>
        </p:spPr>
        <p:txBody>
          <a:bodyPr/>
          <a:lstStyle/>
          <a:p>
            <a:r>
              <a:rPr lang="en-US" altLang="en-US" sz="1600" dirty="0"/>
              <a:t>Router Boot-up</a:t>
            </a:r>
            <a:br>
              <a:rPr lang="en-US" altLang="en-US" dirty="0"/>
            </a:br>
            <a:r>
              <a:rPr lang="en-US" altLang="en-US" dirty="0"/>
              <a:t>Router </a:t>
            </a:r>
            <a:r>
              <a:rPr lang="en-US" altLang="en-US" dirty="0" err="1"/>
              <a:t>Bootup</a:t>
            </a:r>
            <a:r>
              <a:rPr lang="en-US" altLang="en-US" dirty="0"/>
              <a:t> Process</a:t>
            </a:r>
            <a:endParaRPr lang="en-CA" altLang="en-US" dirty="0"/>
          </a:p>
        </p:txBody>
      </p:sp>
      <p:sp>
        <p:nvSpPr>
          <p:cNvPr id="13315" name="Content Placeholder 2"/>
          <p:cNvSpPr>
            <a:spLocks noGrp="1"/>
          </p:cNvSpPr>
          <p:nvPr>
            <p:ph idx="1"/>
          </p:nvPr>
        </p:nvSpPr>
        <p:spPr>
          <a:xfrm>
            <a:off x="5069305" y="200526"/>
            <a:ext cx="3545306" cy="4507832"/>
          </a:xfrm>
        </p:spPr>
        <p:txBody>
          <a:bodyPr/>
          <a:lstStyle/>
          <a:p>
            <a:pPr lvl="1"/>
            <a:r>
              <a:rPr lang="en-CA" altLang="en-US" sz="1500" dirty="0"/>
              <a:t>Three major phases to the </a:t>
            </a:r>
            <a:r>
              <a:rPr lang="en-CA" altLang="en-US" sz="1500" dirty="0" err="1"/>
              <a:t>bootup</a:t>
            </a:r>
            <a:r>
              <a:rPr lang="en-CA" altLang="en-US" sz="1500" dirty="0"/>
              <a:t> process of a router:</a:t>
            </a:r>
          </a:p>
          <a:p>
            <a:pPr lvl="2"/>
            <a:r>
              <a:rPr lang="en-CA" altLang="en-US" sz="1300" dirty="0"/>
              <a:t>Perform the POST and load the bootstrap program – During the Power-on Self-Test, the router executes diagnostics from ROM on various hardware components.  After the POST, the bootstrap program is copied from ROM into RAM and its job is to locate the Cisco IOS and load it into RAM.</a:t>
            </a:r>
            <a:endParaRPr lang="en-CA" altLang="en-US" sz="1100" dirty="0"/>
          </a:p>
          <a:p>
            <a:pPr lvl="2"/>
            <a:r>
              <a:rPr lang="en-CA" altLang="en-US" sz="1300" dirty="0"/>
              <a:t>Locate and load the Cisco IOS software – Typically, the IOS is stored in flash memory and is copied into RAM for execution by the CPU.</a:t>
            </a:r>
          </a:p>
          <a:p>
            <a:pPr lvl="2"/>
            <a:r>
              <a:rPr lang="en-CA" altLang="en-US" sz="1300" dirty="0"/>
              <a:t>Locate and load the </a:t>
            </a:r>
            <a:r>
              <a:rPr lang="en-CA" altLang="en-US" sz="1300" dirty="0" err="1"/>
              <a:t>startup</a:t>
            </a:r>
            <a:r>
              <a:rPr lang="en-CA" altLang="en-US" sz="1300" dirty="0"/>
              <a:t> configuration file or enter setup mode – The bootstrap program then copies the </a:t>
            </a:r>
            <a:r>
              <a:rPr lang="en-CA" altLang="en-US" sz="1300" dirty="0" err="1"/>
              <a:t>startup</a:t>
            </a:r>
            <a:r>
              <a:rPr lang="en-CA" altLang="en-US" sz="1300" dirty="0"/>
              <a:t> </a:t>
            </a:r>
            <a:r>
              <a:rPr lang="en-CA" altLang="en-US" sz="1300" dirty="0" err="1"/>
              <a:t>config</a:t>
            </a:r>
            <a:r>
              <a:rPr lang="en-CA" altLang="en-US" sz="1300" dirty="0"/>
              <a:t> file from NVRAM into RAM and becomes the running configuration.</a:t>
            </a:r>
          </a:p>
          <a:p>
            <a:pPr lvl="1"/>
            <a:endParaRPr lang="en-CA" altLang="en-US" dirty="0"/>
          </a:p>
          <a:p>
            <a:pPr lvl="1"/>
            <a:endParaRPr lang="en-CA" altLang="en-US" sz="1500" dirty="0"/>
          </a:p>
          <a:p>
            <a:pPr lvl="1"/>
            <a:endParaRPr lang="en-CA" altLang="en-US" sz="1300" dirty="0"/>
          </a:p>
          <a:p>
            <a:pPr lvl="2"/>
            <a:endParaRPr lang="en-CA" altLang="en-US" sz="1300" dirty="0"/>
          </a:p>
          <a:p>
            <a:pPr lvl="1"/>
            <a:endParaRPr lang="en-CA" altLang="en-US" dirty="0"/>
          </a:p>
          <a:p>
            <a:pPr lvl="1"/>
            <a:endParaRPr lang="en-CA" altLang="en-US" dirty="0"/>
          </a:p>
          <a:p>
            <a:pPr lvl="1"/>
            <a:endParaRPr lang="en-CA" altLang="en-US" dirty="0"/>
          </a:p>
          <a:p>
            <a:pPr lvl="1"/>
            <a:endParaRPr lang="en-CA" altLang="en-US" dirty="0"/>
          </a:p>
        </p:txBody>
      </p:sp>
      <p:pic>
        <p:nvPicPr>
          <p:cNvPr id="4" name="Picture 3"/>
          <p:cNvPicPr>
            <a:picLocks noChangeAspect="1"/>
          </p:cNvPicPr>
          <p:nvPr/>
        </p:nvPicPr>
        <p:blipFill>
          <a:blip r:embed="rId3"/>
          <a:stretch>
            <a:fillRect/>
          </a:stretch>
        </p:blipFill>
        <p:spPr>
          <a:xfrm>
            <a:off x="210553" y="932370"/>
            <a:ext cx="4648200" cy="3257550"/>
          </a:xfrm>
          <a:prstGeom prst="rect">
            <a:avLst/>
          </a:prstGeom>
        </p:spPr>
      </p:pic>
    </p:spTree>
    <p:extLst>
      <p:ext uri="{BB962C8B-B14F-4D97-AF65-F5344CB8AC3E}">
        <p14:creationId xmlns:p14="http://schemas.microsoft.com/office/powerpoint/2010/main" val="284407186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Network Layer in Communications</a:t>
            </a:r>
            <a:br>
              <a:rPr lang="en-US" altLang="en-US" dirty="0"/>
            </a:br>
            <a:r>
              <a:rPr lang="en-US" altLang="en-US" dirty="0"/>
              <a:t>The Network Layer</a:t>
            </a:r>
            <a:endParaRPr lang="en-CA" altLang="en-US" dirty="0"/>
          </a:p>
        </p:txBody>
      </p:sp>
      <p:sp>
        <p:nvSpPr>
          <p:cNvPr id="13315" name="Content Placeholder 2"/>
          <p:cNvSpPr>
            <a:spLocks noGrp="1"/>
          </p:cNvSpPr>
          <p:nvPr>
            <p:ph idx="1"/>
          </p:nvPr>
        </p:nvSpPr>
        <p:spPr>
          <a:xfrm>
            <a:off x="0" y="798944"/>
            <a:ext cx="4162926" cy="4155319"/>
          </a:xfrm>
        </p:spPr>
        <p:txBody>
          <a:bodyPr/>
          <a:lstStyle/>
          <a:p>
            <a:pPr lvl="1"/>
            <a:r>
              <a:rPr lang="en-CA" altLang="en-US" dirty="0"/>
              <a:t>The network layer, which resides at OSI Layer 3, provides services that allow end devices to exchange data across a network.</a:t>
            </a:r>
          </a:p>
          <a:p>
            <a:pPr lvl="1"/>
            <a:r>
              <a:rPr lang="en-CA" altLang="en-US" dirty="0"/>
              <a:t>The network layer uses four processes in order to provide end-to-end transport:</a:t>
            </a:r>
          </a:p>
          <a:p>
            <a:pPr lvl="2"/>
            <a:r>
              <a:rPr lang="en-CA" altLang="en-US" dirty="0"/>
              <a:t>Addressing of end devices – IP addresses must be unique for identification purposes.</a:t>
            </a:r>
          </a:p>
          <a:p>
            <a:pPr lvl="2"/>
            <a:r>
              <a:rPr lang="en-CA" altLang="en-US" dirty="0"/>
              <a:t>Encapsulation – The protocol data units from the transport layer are encapsulated by adding IP header information including source and destination IP addresses.</a:t>
            </a:r>
          </a:p>
          <a:p>
            <a:pPr lvl="2"/>
            <a:r>
              <a:rPr lang="en-CA" altLang="en-US" dirty="0"/>
              <a:t>Routing – The network layer provides services to direct packets to other networks.  Routers select the best path for a packet to take to its destination network.</a:t>
            </a:r>
          </a:p>
          <a:p>
            <a:pPr lvl="2"/>
            <a:r>
              <a:rPr lang="en-CA" altLang="en-US" dirty="0"/>
              <a:t>De-encapsulation – The destination host de-encapsulates the packet to see if it matches its own.</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4247289" y="580181"/>
            <a:ext cx="4533900" cy="3543300"/>
          </a:xfrm>
          <a:prstGeom prst="rect">
            <a:avLst/>
          </a:prstGeom>
        </p:spPr>
      </p:pic>
    </p:spTree>
    <p:extLst>
      <p:ext uri="{BB962C8B-B14F-4D97-AF65-F5344CB8AC3E}">
        <p14:creationId xmlns:p14="http://schemas.microsoft.com/office/powerpoint/2010/main" val="7600890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Network Layer in Communications</a:t>
            </a:r>
            <a:br>
              <a:rPr lang="en-US" altLang="en-US" dirty="0"/>
            </a:br>
            <a:r>
              <a:rPr lang="en-US" altLang="en-US" dirty="0"/>
              <a:t>Network Layer Protocols</a:t>
            </a:r>
            <a:endParaRPr lang="en-CA" altLang="en-US" dirty="0"/>
          </a:p>
        </p:txBody>
      </p:sp>
      <p:sp>
        <p:nvSpPr>
          <p:cNvPr id="13315" name="Content Placeholder 2"/>
          <p:cNvSpPr>
            <a:spLocks noGrp="1"/>
          </p:cNvSpPr>
          <p:nvPr>
            <p:ph idx="1"/>
          </p:nvPr>
        </p:nvSpPr>
        <p:spPr>
          <a:xfrm>
            <a:off x="238126" y="1018019"/>
            <a:ext cx="3646352" cy="3401581"/>
          </a:xfrm>
        </p:spPr>
        <p:txBody>
          <a:bodyPr/>
          <a:lstStyle/>
          <a:p>
            <a:pPr lvl="1"/>
            <a:r>
              <a:rPr lang="en-CA" altLang="en-US" sz="1500" dirty="0"/>
              <a:t>There are several network layer protocols in existence; however, the most commonly implemented are:</a:t>
            </a:r>
          </a:p>
          <a:p>
            <a:pPr lvl="2"/>
            <a:r>
              <a:rPr lang="en-CA" altLang="en-US" sz="1300" dirty="0"/>
              <a:t>Internet Protocol version 4 (IPv4)</a:t>
            </a:r>
          </a:p>
          <a:p>
            <a:pPr lvl="2"/>
            <a:r>
              <a:rPr lang="en-CA" altLang="en-US" sz="1300" dirty="0"/>
              <a:t>Internet Protocol version 6 (IPv6)</a:t>
            </a:r>
            <a:endParaRPr lang="en-CA" altLang="en-US" dirty="0"/>
          </a:p>
          <a:p>
            <a:pPr lvl="1"/>
            <a:endParaRPr lang="en-CA" altLang="en-US" sz="1500"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3" name="Picture 2"/>
          <p:cNvPicPr>
            <a:picLocks noChangeAspect="1"/>
          </p:cNvPicPr>
          <p:nvPr/>
        </p:nvPicPr>
        <p:blipFill>
          <a:blip r:embed="rId3"/>
          <a:stretch>
            <a:fillRect/>
          </a:stretch>
        </p:blipFill>
        <p:spPr>
          <a:xfrm>
            <a:off x="4000500" y="628650"/>
            <a:ext cx="4648200" cy="3667125"/>
          </a:xfrm>
          <a:prstGeom prst="rect">
            <a:avLst/>
          </a:prstGeom>
        </p:spPr>
      </p:pic>
    </p:spTree>
    <p:extLst>
      <p:ext uri="{BB962C8B-B14F-4D97-AF65-F5344CB8AC3E}">
        <p14:creationId xmlns:p14="http://schemas.microsoft.com/office/powerpoint/2010/main" val="70114682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Characteristics of the IP Protocol</a:t>
            </a:r>
            <a:br>
              <a:rPr lang="en-US" altLang="en-US" dirty="0"/>
            </a:br>
            <a:r>
              <a:rPr lang="en-US" altLang="en-US" dirty="0"/>
              <a:t>Encapsulating IP</a:t>
            </a:r>
            <a:endParaRPr lang="en-CA" altLang="en-US" dirty="0"/>
          </a:p>
        </p:txBody>
      </p:sp>
      <p:sp>
        <p:nvSpPr>
          <p:cNvPr id="13315" name="Content Placeholder 2"/>
          <p:cNvSpPr>
            <a:spLocks noGrp="1"/>
          </p:cNvSpPr>
          <p:nvPr>
            <p:ph idx="1"/>
          </p:nvPr>
        </p:nvSpPr>
        <p:spPr>
          <a:xfrm>
            <a:off x="124026" y="798944"/>
            <a:ext cx="3838371" cy="3887356"/>
          </a:xfrm>
        </p:spPr>
        <p:txBody>
          <a:bodyPr/>
          <a:lstStyle/>
          <a:p>
            <a:pPr lvl="1"/>
            <a:r>
              <a:rPr lang="en-CA" altLang="en-US" sz="1500" dirty="0"/>
              <a:t>At the network layer, IP encapsulates the transport layer segment by adding an IP header for the purpose of delivery to the destination host.</a:t>
            </a:r>
          </a:p>
          <a:p>
            <a:pPr lvl="1"/>
            <a:r>
              <a:rPr lang="en-CA" altLang="en-US" sz="1500" dirty="0"/>
              <a:t>The IP header stays the same from the source to the destination host.</a:t>
            </a:r>
          </a:p>
          <a:p>
            <a:pPr lvl="1"/>
            <a:r>
              <a:rPr lang="en-CA" altLang="en-US" sz="1500" dirty="0"/>
              <a:t>The process of encapsulating data layer by layer enables the services at different layers to scale without affecting other layers.  </a:t>
            </a:r>
          </a:p>
          <a:p>
            <a:pPr lvl="1"/>
            <a:r>
              <a:rPr lang="en-CA" altLang="en-US" sz="1500" dirty="0"/>
              <a:t>Routers implement different network layer protocols concurrently over a network and use the network layer packet header for routing.</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5" name="Picture 4"/>
          <p:cNvPicPr>
            <a:picLocks noChangeAspect="1"/>
          </p:cNvPicPr>
          <p:nvPr/>
        </p:nvPicPr>
        <p:blipFill>
          <a:blip r:embed="rId3"/>
          <a:stretch>
            <a:fillRect/>
          </a:stretch>
        </p:blipFill>
        <p:spPr>
          <a:xfrm>
            <a:off x="4148137" y="420168"/>
            <a:ext cx="4810125" cy="4162425"/>
          </a:xfrm>
          <a:prstGeom prst="rect">
            <a:avLst/>
          </a:prstGeom>
        </p:spPr>
      </p:pic>
    </p:spTree>
    <p:extLst>
      <p:ext uri="{BB962C8B-B14F-4D97-AF65-F5344CB8AC3E}">
        <p14:creationId xmlns:p14="http://schemas.microsoft.com/office/powerpoint/2010/main" val="342698004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Characteristics of the IP Protocol</a:t>
            </a:r>
            <a:br>
              <a:rPr lang="en-US" altLang="en-US" dirty="0"/>
            </a:br>
            <a:r>
              <a:rPr lang="en-US" altLang="en-US" dirty="0"/>
              <a:t>Characteristics of IP</a:t>
            </a:r>
            <a:endParaRPr lang="en-CA" altLang="en-US" dirty="0"/>
          </a:p>
        </p:txBody>
      </p:sp>
      <p:sp>
        <p:nvSpPr>
          <p:cNvPr id="13315" name="Content Placeholder 2"/>
          <p:cNvSpPr>
            <a:spLocks noGrp="1"/>
          </p:cNvSpPr>
          <p:nvPr>
            <p:ph idx="1"/>
          </p:nvPr>
        </p:nvSpPr>
        <p:spPr>
          <a:xfrm>
            <a:off x="124027" y="942974"/>
            <a:ext cx="3228774" cy="3743325"/>
          </a:xfrm>
        </p:spPr>
        <p:txBody>
          <a:bodyPr/>
          <a:lstStyle/>
          <a:p>
            <a:pPr lvl="1"/>
            <a:r>
              <a:rPr lang="en-CA" altLang="en-US" sz="1500" dirty="0"/>
              <a:t>IP was designed as a protocol with low overhead – it provides only the functions required to deliver a packet from the source to a destination.</a:t>
            </a:r>
            <a:endParaRPr lang="en-CA" altLang="en-US" sz="1300" dirty="0"/>
          </a:p>
          <a:p>
            <a:pPr lvl="1"/>
            <a:r>
              <a:rPr lang="en-CA" altLang="en-US" sz="1500" dirty="0"/>
              <a:t>An IP packet is sent to the destination without prior establishment of a connection</a:t>
            </a:r>
          </a:p>
          <a:p>
            <a:pPr lvl="1"/>
            <a:r>
              <a:rPr lang="en-CA" altLang="en-US" sz="1500" dirty="0"/>
              <a:t>IP was not designed to track and manage the flow of packets.</a:t>
            </a:r>
          </a:p>
          <a:p>
            <a:pPr lvl="2"/>
            <a:r>
              <a:rPr lang="en-CA" altLang="en-US" sz="1300" dirty="0"/>
              <a:t>These functions, if required, are performed by other layers – primarily TCP</a:t>
            </a:r>
          </a:p>
          <a:p>
            <a:pPr lvl="1"/>
            <a:endParaRPr lang="en-CA" altLang="en-US" sz="1500"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2" name="Picture 1"/>
          <p:cNvPicPr>
            <a:picLocks noChangeAspect="1"/>
          </p:cNvPicPr>
          <p:nvPr/>
        </p:nvPicPr>
        <p:blipFill>
          <a:blip r:embed="rId3"/>
          <a:stretch>
            <a:fillRect/>
          </a:stretch>
        </p:blipFill>
        <p:spPr>
          <a:xfrm>
            <a:off x="3962397" y="504825"/>
            <a:ext cx="5086350" cy="3829050"/>
          </a:xfrm>
          <a:prstGeom prst="rect">
            <a:avLst/>
          </a:prstGeom>
        </p:spPr>
      </p:pic>
    </p:spTree>
    <p:extLst>
      <p:ext uri="{BB962C8B-B14F-4D97-AF65-F5344CB8AC3E}">
        <p14:creationId xmlns:p14="http://schemas.microsoft.com/office/powerpoint/2010/main" val="326149819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Characteristics of the IP Protocol</a:t>
            </a:r>
            <a:br>
              <a:rPr lang="en-US" altLang="en-US" dirty="0"/>
            </a:br>
            <a:r>
              <a:rPr lang="en-US" altLang="en-US" dirty="0"/>
              <a:t>IP - Connectionless</a:t>
            </a:r>
            <a:endParaRPr lang="en-CA" altLang="en-US" dirty="0"/>
          </a:p>
        </p:txBody>
      </p:sp>
      <p:sp>
        <p:nvSpPr>
          <p:cNvPr id="13315" name="Content Placeholder 2"/>
          <p:cNvSpPr>
            <a:spLocks noGrp="1"/>
          </p:cNvSpPr>
          <p:nvPr>
            <p:ph idx="1"/>
          </p:nvPr>
        </p:nvSpPr>
        <p:spPr>
          <a:xfrm>
            <a:off x="124027" y="1009649"/>
            <a:ext cx="3266873" cy="3743325"/>
          </a:xfrm>
        </p:spPr>
        <p:txBody>
          <a:bodyPr/>
          <a:lstStyle/>
          <a:p>
            <a:pPr lvl="1"/>
            <a:r>
              <a:rPr lang="en-CA" altLang="en-US" sz="1500" dirty="0"/>
              <a:t>IP is a connectionless protocol:</a:t>
            </a:r>
          </a:p>
          <a:p>
            <a:pPr lvl="2"/>
            <a:r>
              <a:rPr lang="en-CA" altLang="en-US" sz="1300" dirty="0"/>
              <a:t>No dedicated end-to-end connection is created before data is sent.</a:t>
            </a:r>
          </a:p>
          <a:p>
            <a:pPr lvl="2"/>
            <a:r>
              <a:rPr lang="en-CA" altLang="en-US" sz="1300" dirty="0"/>
              <a:t>Very similar process as sending someone a letter through snail mail.</a:t>
            </a:r>
          </a:p>
          <a:p>
            <a:pPr lvl="2"/>
            <a:r>
              <a:rPr lang="en-CA" altLang="en-US" sz="1300" dirty="0"/>
              <a:t>Senders do not know whether or not the destination is present, reachable, or functional before sending packets.</a:t>
            </a:r>
          </a:p>
          <a:p>
            <a:pPr lvl="2"/>
            <a:r>
              <a:rPr lang="en-CA" altLang="en-US" sz="1300" dirty="0"/>
              <a:t>This feature contributes to the low overhead of IP.</a:t>
            </a:r>
          </a:p>
          <a:p>
            <a:pPr lvl="2"/>
            <a:endParaRPr lang="en-CA" altLang="en-US" sz="1300" dirty="0"/>
          </a:p>
          <a:p>
            <a:pPr lvl="1"/>
            <a:endParaRPr lang="en-CA" altLang="en-US" sz="1300" dirty="0"/>
          </a:p>
          <a:p>
            <a:pPr lvl="1"/>
            <a:endParaRPr lang="en-CA" altLang="en-US" sz="1500"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4" name="Picture 3"/>
          <p:cNvPicPr>
            <a:picLocks noChangeAspect="1"/>
          </p:cNvPicPr>
          <p:nvPr/>
        </p:nvPicPr>
        <p:blipFill>
          <a:blip r:embed="rId3"/>
          <a:stretch>
            <a:fillRect/>
          </a:stretch>
        </p:blipFill>
        <p:spPr>
          <a:xfrm>
            <a:off x="3852515" y="798944"/>
            <a:ext cx="4982270" cy="3734321"/>
          </a:xfrm>
          <a:prstGeom prst="rect">
            <a:avLst/>
          </a:prstGeom>
        </p:spPr>
      </p:pic>
    </p:spTree>
    <p:extLst>
      <p:ext uri="{BB962C8B-B14F-4D97-AF65-F5344CB8AC3E}">
        <p14:creationId xmlns:p14="http://schemas.microsoft.com/office/powerpoint/2010/main" val="2530381270"/>
      </p:ext>
    </p:extLst>
  </p:cSld>
  <p:clrMapOvr>
    <a:masterClrMapping/>
  </p:clrMapOvr>
  <p:transition spd="slow">
    <p:wipe/>
  </p:transition>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7332</TotalTime>
  <Words>3517</Words>
  <Application>Microsoft Office PowerPoint</Application>
  <PresentationFormat>On-screen Show (16:9)</PresentationFormat>
  <Paragraphs>431</Paragraphs>
  <Slides>45</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ＭＳ Ｐゴシック</vt:lpstr>
      <vt:lpstr>Arial</vt:lpstr>
      <vt:lpstr>Calibri</vt:lpstr>
      <vt:lpstr>CiscoSans</vt:lpstr>
      <vt:lpstr>CiscoSans ExtraLight</vt:lpstr>
      <vt:lpstr>CiscoSans Thin</vt:lpstr>
      <vt:lpstr>Wingdings</vt:lpstr>
      <vt:lpstr>Default Theme</vt:lpstr>
      <vt:lpstr>Lecture  06: Network Layer</vt:lpstr>
      <vt:lpstr>Sections &amp; Objectives</vt:lpstr>
      <vt:lpstr>Chapter 6 - Sections &amp; Objectives (Cont.)</vt:lpstr>
      <vt:lpstr>6.1 Network Layer Protocols</vt:lpstr>
      <vt:lpstr>Network Layer in Communications The Network Layer</vt:lpstr>
      <vt:lpstr>Network Layer in Communications Network Layer Protocols</vt:lpstr>
      <vt:lpstr>Characteristics of the IP Protocol Encapsulating IP</vt:lpstr>
      <vt:lpstr>Characteristics of the IP Protocol Characteristics of IP</vt:lpstr>
      <vt:lpstr>Characteristics of the IP Protocol IP - Connectionless</vt:lpstr>
      <vt:lpstr>Characteristics of the IP Protocol IP – Best Effort Delivery</vt:lpstr>
      <vt:lpstr>Characteristics of the IP Protocol IP – Media Independent</vt:lpstr>
      <vt:lpstr>IPv4 Packet IPv4 Packet Header</vt:lpstr>
      <vt:lpstr>IPv4 Packet Video Demonstration – Sample IPv4 Headers in Wireshark</vt:lpstr>
      <vt:lpstr>IPv4 Packet Video Demonstration – Sample IPv4 Headers in Wireshark</vt:lpstr>
      <vt:lpstr>IPv4 Packet Video Demonstration – Sample IPv4 Headers in Wireshark</vt:lpstr>
      <vt:lpstr>IPv6 Packet Limitations of IPv4</vt:lpstr>
      <vt:lpstr>IPv6 Packet Introducing IPv6</vt:lpstr>
      <vt:lpstr>IPv6 Packet Encapsulating IPv6</vt:lpstr>
      <vt:lpstr>IPv6 Packet Encapsulating IPv6 (Cont.)</vt:lpstr>
      <vt:lpstr>IPv6 Packet IPv6 Packet Header</vt:lpstr>
      <vt:lpstr>IPv6 Packet IPv6 Packet Header (Cont.)</vt:lpstr>
      <vt:lpstr>IPv6 Packet Video Demonstration – Sample IPv6 Headers and Wireshark</vt:lpstr>
      <vt:lpstr>IPv6 Packet Video Demonstration – Sample IPv6 Headers and Wireshark</vt:lpstr>
      <vt:lpstr>PowerPoint Presentation</vt:lpstr>
      <vt:lpstr>6.2 Routing</vt:lpstr>
      <vt:lpstr>How a Host Routes Host Forwarding Decision</vt:lpstr>
      <vt:lpstr>How a Host Routes Default Gateway</vt:lpstr>
      <vt:lpstr>How a Host Routes Using the Default Gateway</vt:lpstr>
      <vt:lpstr>How a Host Routes Host Routing Tables</vt:lpstr>
      <vt:lpstr>Router routing Tables Router Packet Forwarding Decision</vt:lpstr>
      <vt:lpstr>Router Routing Tables IPv4 Router Routing Table</vt:lpstr>
      <vt:lpstr>Router Routing Tables Video Demonstration – Introducing the IPv4 Routing Table  </vt:lpstr>
      <vt:lpstr>Router Routing Tables Directly Connected Routing Table Entries</vt:lpstr>
      <vt:lpstr>Router Routing Tables Understanding Remote Route Entries</vt:lpstr>
      <vt:lpstr>Router Routing Tables Next-Hop Address</vt:lpstr>
      <vt:lpstr>Router Routing Tables Video Demonstration – Explaining the IPv4 Routing Table  </vt:lpstr>
      <vt:lpstr>6.3 Routers</vt:lpstr>
      <vt:lpstr>Anatomy of a Router A Router is a Computer</vt:lpstr>
      <vt:lpstr>Anatomy of a Router Router CPU and OS</vt:lpstr>
      <vt:lpstr>Anatomy of a Router Router Memory</vt:lpstr>
      <vt:lpstr>Anatomy of a Router Inside a Router</vt:lpstr>
      <vt:lpstr>Anatomy of a Router Connect to a Router</vt:lpstr>
      <vt:lpstr>Anatomy of a Router LAN and WAN Interfaces</vt:lpstr>
      <vt:lpstr>Router Boot-up Bootset Files</vt:lpstr>
      <vt:lpstr>Router Boot-up Router Bootup Process</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Administrator</cp:lastModifiedBy>
  <cp:revision>448</cp:revision>
  <dcterms:created xsi:type="dcterms:W3CDTF">2016-08-22T22:27:36Z</dcterms:created>
  <dcterms:modified xsi:type="dcterms:W3CDTF">2026-03-22T14:02:10Z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